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Open Sans Light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Open Sans Light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Open Sans Light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Open Sans Light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Open Sans Light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Open Sans Light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Open Sans Light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Open Sans Light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Open Sans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Open Sans"/>
          <a:ea typeface="Open Sans"/>
          <a:cs typeface="Open Sans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Open Sans"/>
          <a:ea typeface="Open Sans"/>
          <a:cs typeface="Open Sans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Open Sans"/>
          <a:ea typeface="Open Sans"/>
          <a:cs typeface="Open Sans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Open Sans"/>
          <a:ea typeface="Open Sans"/>
          <a:cs typeface="Open Sans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4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Open Sans"/>
          <a:ea typeface="Open Sans"/>
          <a:cs typeface="Open Sans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Open Sans"/>
          <a:ea typeface="Open Sans"/>
          <a:cs typeface="Open Sans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Open Sans"/>
          <a:ea typeface="Open Sans"/>
          <a:cs typeface="Open Sans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Open Sans"/>
          <a:ea typeface="Open Sans"/>
          <a:cs typeface="Open Sans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Open Sans"/>
          <a:ea typeface="Open Sans"/>
          <a:cs typeface="Open Sans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Open Sans"/>
          <a:ea typeface="Open Sans"/>
          <a:cs typeface="Open Sans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Open Sans"/>
          <a:ea typeface="Open Sans"/>
          <a:cs typeface="Open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Open Sans"/>
          <a:ea typeface="Open Sans"/>
          <a:cs typeface="Open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Open Sans"/>
          <a:ea typeface="Open Sans"/>
          <a:cs typeface="Open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Open Sans"/>
          <a:ea typeface="Open Sans"/>
          <a:cs typeface="Open Sans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Open Sans"/>
          <a:ea typeface="Open Sans"/>
          <a:cs typeface="Open Sans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Open Sans"/>
          <a:ea typeface="Open Sans"/>
          <a:cs typeface="Open Sans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1" d="100"/>
          <a:sy n="41" d="100"/>
        </p:scale>
        <p:origin x="27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" name="Shape 1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Open Sans"/>
        <a:ea typeface="Open Sans"/>
        <a:cs typeface="Open Sans"/>
        <a:sym typeface="Open Sans"/>
      </a:defRPr>
    </a:lvl1pPr>
    <a:lvl2pPr indent="228600" defTabSz="457200" latinLnBrk="0">
      <a:lnSpc>
        <a:spcPct val="117999"/>
      </a:lnSpc>
      <a:defRPr sz="2200">
        <a:latin typeface="Open Sans"/>
        <a:ea typeface="Open Sans"/>
        <a:cs typeface="Open Sans"/>
        <a:sym typeface="Open Sans"/>
      </a:defRPr>
    </a:lvl2pPr>
    <a:lvl3pPr indent="457200" defTabSz="457200" latinLnBrk="0">
      <a:lnSpc>
        <a:spcPct val="117999"/>
      </a:lnSpc>
      <a:defRPr sz="2200">
        <a:latin typeface="Open Sans"/>
        <a:ea typeface="Open Sans"/>
        <a:cs typeface="Open Sans"/>
        <a:sym typeface="Open Sans"/>
      </a:defRPr>
    </a:lvl3pPr>
    <a:lvl4pPr indent="685800" defTabSz="457200" latinLnBrk="0">
      <a:lnSpc>
        <a:spcPct val="117999"/>
      </a:lnSpc>
      <a:defRPr sz="2200">
        <a:latin typeface="Open Sans"/>
        <a:ea typeface="Open Sans"/>
        <a:cs typeface="Open Sans"/>
        <a:sym typeface="Open Sans"/>
      </a:defRPr>
    </a:lvl4pPr>
    <a:lvl5pPr indent="914400" defTabSz="457200" latinLnBrk="0">
      <a:lnSpc>
        <a:spcPct val="117999"/>
      </a:lnSpc>
      <a:defRPr sz="2200">
        <a:latin typeface="Open Sans"/>
        <a:ea typeface="Open Sans"/>
        <a:cs typeface="Open Sans"/>
        <a:sym typeface="Open Sans"/>
      </a:defRPr>
    </a:lvl5pPr>
    <a:lvl6pPr indent="1143000" defTabSz="457200" latinLnBrk="0">
      <a:lnSpc>
        <a:spcPct val="117999"/>
      </a:lnSpc>
      <a:defRPr sz="2200">
        <a:latin typeface="Open Sans"/>
        <a:ea typeface="Open Sans"/>
        <a:cs typeface="Open Sans"/>
        <a:sym typeface="Open Sans"/>
      </a:defRPr>
    </a:lvl6pPr>
    <a:lvl7pPr indent="1371600" defTabSz="457200" latinLnBrk="0">
      <a:lnSpc>
        <a:spcPct val="117999"/>
      </a:lnSpc>
      <a:defRPr sz="2200">
        <a:latin typeface="Open Sans"/>
        <a:ea typeface="Open Sans"/>
        <a:cs typeface="Open Sans"/>
        <a:sym typeface="Open Sans"/>
      </a:defRPr>
    </a:lvl7pPr>
    <a:lvl8pPr indent="1600200" defTabSz="457200" latinLnBrk="0">
      <a:lnSpc>
        <a:spcPct val="117999"/>
      </a:lnSpc>
      <a:defRPr sz="2200">
        <a:latin typeface="Open Sans"/>
        <a:ea typeface="Open Sans"/>
        <a:cs typeface="Open Sans"/>
        <a:sym typeface="Open Sans"/>
      </a:defRPr>
    </a:lvl8pPr>
    <a:lvl9pPr indent="1828800" defTabSz="457200" latinLnBrk="0">
      <a:lnSpc>
        <a:spcPct val="117999"/>
      </a:lnSpc>
      <a:defRPr sz="2200">
        <a:latin typeface="Open Sans"/>
        <a:ea typeface="Open Sans"/>
        <a:cs typeface="Open Sans"/>
        <a:sym typeface="Open San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B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519" y="13081000"/>
            <a:ext cx="462262" cy="5207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Open Sans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Open Sans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Open Sans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Open Sans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Open Sans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Open Sans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Open Sans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Open Sans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Open Sans Light"/>
        </a:defRPr>
      </a:lvl9pPr>
    </p:titleStyle>
    <p:body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Open Sans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Open Sans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Open Sans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Open Sans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Open Sans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Open Sans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Open Sans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Open Sans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Open Sans Light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Open Sans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Open Sans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Open Sans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Open Sans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Open Sans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Open Sans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Open Sans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Open Sans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Open Sans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TEST-eu-business-presentation-part-1-without-coffee.002.jpg" descr="TEST-eu-business-presentation-part-1-without-coffee.0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We want to feel good,  stay fit and be healthy"/>
          <p:cNvSpPr txBox="1"/>
          <p:nvPr/>
        </p:nvSpPr>
        <p:spPr>
          <a:xfrm>
            <a:off x="751185" y="1438313"/>
            <a:ext cx="14003370" cy="19761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2438338">
              <a:lnSpc>
                <a:spcPct val="80000"/>
              </a:lnSpc>
              <a:defRPr sz="6000" spc="600"/>
            </a:pPr>
            <a:r>
              <a:rPr spc="420"/>
              <a:t>We want to feel </a:t>
            </a:r>
            <a:r>
              <a:rPr spc="180"/>
              <a:t>goo</a:t>
            </a:r>
            <a:r>
              <a:rPr spc="420"/>
              <a:t>d, </a:t>
            </a:r>
            <a:br>
              <a:rPr spc="420"/>
            </a:br>
            <a:r>
              <a:rPr spc="420"/>
              <a:t>stay fit</a:t>
            </a:r>
            <a:r>
              <a:t> </a:t>
            </a:r>
            <a:r>
              <a:rPr b="1" spc="0">
                <a:latin typeface="Open Sans"/>
                <a:ea typeface="Open Sans"/>
                <a:cs typeface="Open Sans"/>
                <a:sym typeface="Open Sans"/>
              </a:rPr>
              <a:t>and be healthy</a:t>
            </a:r>
          </a:p>
        </p:txBody>
      </p:sp>
      <p:pic>
        <p:nvPicPr>
          <p:cNvPr id="22" name="logo.jpg" descr="log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185" y="9948292"/>
            <a:ext cx="2685203" cy="26852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"/>
          <p:cNvGrpSpPr/>
          <p:nvPr/>
        </p:nvGrpSpPr>
        <p:grpSpPr>
          <a:xfrm>
            <a:off x="-7205" y="0"/>
            <a:ext cx="24398410" cy="13908668"/>
            <a:chOff x="0" y="0"/>
            <a:chExt cx="24398408" cy="13908667"/>
          </a:xfrm>
        </p:grpSpPr>
        <p:pic>
          <p:nvPicPr>
            <p:cNvPr id="24" name="business-presentation-full-original-size-bara-bilder.005.jpeg" descr="business-presentation-full-original-size-bara-bilder.005.jpe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04" y="0"/>
              <a:ext cx="24384001" cy="13716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5" name="Rectangle"/>
            <p:cNvSpPr/>
            <p:nvPr/>
          </p:nvSpPr>
          <p:spPr>
            <a:xfrm>
              <a:off x="0" y="9185131"/>
              <a:ext cx="24398409" cy="4723537"/>
            </a:xfrm>
            <a:prstGeom prst="rect">
              <a:avLst/>
            </a:prstGeom>
            <a:solidFill>
              <a:srgbClr val="FFFFFF">
                <a:alpha val="70000"/>
              </a:srgbClr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FFFFFF">
                  <a:alpha val="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" name="Full of vitamins, minerals, phyto- and micro nutrients, beta glucans,…"/>
            <p:cNvSpPr txBox="1"/>
            <p:nvPr/>
          </p:nvSpPr>
          <p:spPr>
            <a:xfrm>
              <a:off x="1498738" y="8928100"/>
              <a:ext cx="11655720" cy="22317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lnSpc>
                  <a:spcPts val="5000"/>
                </a:lnSpc>
                <a:defRPr sz="3000" i="1" spc="29"/>
              </a:pPr>
              <a:r>
                <a:t>Full of vitamins, minerals, phyto- and micro nutrients, beta glucans, </a:t>
              </a:r>
            </a:p>
            <a:p>
              <a:pPr>
                <a:lnSpc>
                  <a:spcPts val="5000"/>
                </a:lnSpc>
                <a:defRPr sz="3000" i="1" spc="29"/>
              </a:pPr>
              <a:r>
                <a:t>fibers, healthy fats and a good balance of Omega-6 and Omega-3.</a:t>
              </a:r>
            </a:p>
          </p:txBody>
        </p:sp>
        <p:sp>
          <p:nvSpPr>
            <p:cNvPr id="27" name="We used to eat food…"/>
            <p:cNvSpPr/>
            <p:nvPr/>
          </p:nvSpPr>
          <p:spPr>
            <a:xfrm>
              <a:off x="2493528" y="2440939"/>
              <a:ext cx="8825110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defTabSz="2438338">
                <a:lnSpc>
                  <a:spcPct val="80000"/>
                </a:lnSpc>
                <a:defRPr sz="6000" spc="420"/>
              </a:pPr>
              <a:r>
                <a:t>We used to eat food</a:t>
              </a:r>
            </a:p>
            <a:p>
              <a:pPr defTabSz="2438338">
                <a:lnSpc>
                  <a:spcPct val="80000"/>
                </a:lnSpc>
                <a:defRPr sz="6000" spc="600"/>
              </a:pPr>
              <a:r>
                <a:rPr b="1" spc="0">
                  <a:latin typeface="Open Sans"/>
                  <a:ea typeface="Open Sans"/>
                  <a:cs typeface="Open Sans"/>
                  <a:sym typeface="Open Sans"/>
                </a:rPr>
                <a:t>from mother nature</a:t>
              </a:r>
            </a:p>
          </p:txBody>
        </p:sp>
      </p:grpSp>
      <p:grpSp>
        <p:nvGrpSpPr>
          <p:cNvPr id="33" name="Group"/>
          <p:cNvGrpSpPr/>
          <p:nvPr/>
        </p:nvGrpSpPr>
        <p:grpSpPr>
          <a:xfrm>
            <a:off x="-19905" y="0"/>
            <a:ext cx="25189910" cy="13908668"/>
            <a:chOff x="0" y="0"/>
            <a:chExt cx="25189908" cy="13908667"/>
          </a:xfrm>
        </p:grpSpPr>
        <p:pic>
          <p:nvPicPr>
            <p:cNvPr id="29" name="business-presentation-full-original-size-bara-bilder.006.jpeg" descr="business-presentation-full-original-size-bara-bilder.006.jpe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04" y="0"/>
              <a:ext cx="24384001" cy="13716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0" name="But we are not healthy…"/>
            <p:cNvSpPr/>
            <p:nvPr/>
          </p:nvSpPr>
          <p:spPr>
            <a:xfrm>
              <a:off x="9436155" y="2440939"/>
              <a:ext cx="15753754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defTabSz="2438338">
                <a:lnSpc>
                  <a:spcPct val="80000"/>
                </a:lnSpc>
                <a:defRPr sz="6000" spc="420"/>
              </a:pPr>
              <a:r>
                <a:t>But we are not healthy</a:t>
              </a:r>
            </a:p>
            <a:p>
              <a:pPr defTabSz="2438338">
                <a:lnSpc>
                  <a:spcPct val="80000"/>
                </a:lnSpc>
                <a:defRPr sz="6000" spc="600"/>
              </a:pPr>
              <a:r>
                <a:rPr b="1" spc="0">
                  <a:latin typeface="Open Sans"/>
                  <a:ea typeface="Open Sans"/>
                  <a:cs typeface="Open Sans"/>
                  <a:sym typeface="Open Sans"/>
                </a:rPr>
                <a:t>Chronic disease are on the rice</a:t>
              </a:r>
            </a:p>
          </p:txBody>
        </p:sp>
        <p:sp>
          <p:nvSpPr>
            <p:cNvPr id="31" name="Rectangle"/>
            <p:cNvSpPr/>
            <p:nvPr/>
          </p:nvSpPr>
          <p:spPr>
            <a:xfrm>
              <a:off x="0" y="9185131"/>
              <a:ext cx="24398409" cy="4723537"/>
            </a:xfrm>
            <a:prstGeom prst="rect">
              <a:avLst/>
            </a:prstGeom>
            <a:solidFill>
              <a:srgbClr val="FFFFFF">
                <a:alpha val="70000"/>
              </a:srgbClr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FFFFFF">
                  <a:alpha val="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" name="Hypertension (high blood pressure)…"/>
            <p:cNvSpPr txBox="1"/>
            <p:nvPr/>
          </p:nvSpPr>
          <p:spPr>
            <a:xfrm>
              <a:off x="11485173" y="9237132"/>
              <a:ext cx="11564186" cy="39270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lnSpc>
                  <a:spcPts val="5000"/>
                </a:lnSpc>
                <a:defRPr sz="3000" i="1" spc="29"/>
              </a:pPr>
              <a:r>
                <a:t>Hypertension (high blood pressure)</a:t>
              </a:r>
            </a:p>
            <a:p>
              <a:pPr>
                <a:lnSpc>
                  <a:spcPts val="5000"/>
                </a:lnSpc>
                <a:defRPr sz="3000" i="1" spc="29"/>
              </a:pPr>
              <a:r>
                <a:t>High cholesterol</a:t>
              </a:r>
            </a:p>
            <a:p>
              <a:pPr>
                <a:lnSpc>
                  <a:spcPts val="5000"/>
                </a:lnSpc>
                <a:defRPr sz="3000" i="1" spc="29"/>
              </a:pPr>
              <a:r>
                <a:t>Arthritis (joints)</a:t>
              </a:r>
            </a:p>
            <a:p>
              <a:pPr>
                <a:lnSpc>
                  <a:spcPts val="5000"/>
                </a:lnSpc>
                <a:defRPr sz="3000" i="1" spc="29"/>
              </a:pPr>
              <a:r>
                <a:t>Inflammatory Bowel Disease</a:t>
              </a:r>
            </a:p>
            <a:p>
              <a:pPr>
                <a:lnSpc>
                  <a:spcPts val="5000"/>
                </a:lnSpc>
                <a:defRPr sz="3000" i="1" spc="29"/>
              </a:pPr>
              <a:r>
                <a:t>Crohn's disease</a:t>
              </a:r>
            </a:p>
          </p:txBody>
        </p:sp>
      </p:grpSp>
      <p:grpSp>
        <p:nvGrpSpPr>
          <p:cNvPr id="40" name="Group"/>
          <p:cNvGrpSpPr/>
          <p:nvPr/>
        </p:nvGrpSpPr>
        <p:grpSpPr>
          <a:xfrm>
            <a:off x="-7205" y="-14478000"/>
            <a:ext cx="24398410" cy="13784595"/>
            <a:chOff x="0" y="0"/>
            <a:chExt cx="24398408" cy="13784594"/>
          </a:xfrm>
        </p:grpSpPr>
        <p:grpSp>
          <p:nvGrpSpPr>
            <p:cNvPr id="36" name="Group"/>
            <p:cNvGrpSpPr/>
            <p:nvPr/>
          </p:nvGrpSpPr>
          <p:grpSpPr>
            <a:xfrm>
              <a:off x="0" y="0"/>
              <a:ext cx="24398409" cy="13784595"/>
              <a:chOff x="0" y="0"/>
              <a:chExt cx="24398408" cy="13784594"/>
            </a:xfrm>
          </p:grpSpPr>
          <p:pic>
            <p:nvPicPr>
              <p:cNvPr id="34" name="business-presentation-full-original-size-bara-bilder.007.jpeg" descr="business-presentation-full-original-size-bara-bilder.007.jpe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04" y="0"/>
                <a:ext cx="24384001" cy="1371600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35" name="Rectangle"/>
              <p:cNvSpPr/>
              <p:nvPr/>
            </p:nvSpPr>
            <p:spPr>
              <a:xfrm>
                <a:off x="0" y="9185131"/>
                <a:ext cx="24398409" cy="4599464"/>
              </a:xfrm>
              <a:prstGeom prst="rect">
                <a:avLst/>
              </a:prstGeom>
              <a:solidFill>
                <a:srgbClr val="FFFFFF">
                  <a:alpha val="70000"/>
                </a:srgbClr>
              </a:solidFill>
              <a:ln w="12700" cap="flat">
                <a:noFill/>
                <a:miter lim="400000"/>
              </a:ln>
              <a:effectLst>
                <a:outerShdw blurRad="38100" dist="25400" dir="5400000" rotWithShape="0">
                  <a:srgbClr val="FFFFFF">
                    <a:alpha val="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sp>
          <p:nvSpPr>
            <p:cNvPr id="37" name="2020"/>
            <p:cNvSpPr txBox="1"/>
            <p:nvPr/>
          </p:nvSpPr>
          <p:spPr>
            <a:xfrm>
              <a:off x="20185369" y="9060907"/>
              <a:ext cx="1045162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000" b="1" spc="120">
                  <a:solidFill>
                    <a:srgbClr val="470897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2020</a:t>
              </a:r>
            </a:p>
          </p:txBody>
        </p:sp>
        <p:sp>
          <p:nvSpPr>
            <p:cNvPr id="38" name="1850"/>
            <p:cNvSpPr txBox="1"/>
            <p:nvPr/>
          </p:nvSpPr>
          <p:spPr>
            <a:xfrm>
              <a:off x="3089220" y="9060907"/>
              <a:ext cx="1045162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000" b="1" spc="120">
                  <a:solidFill>
                    <a:srgbClr val="470897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1850</a:t>
              </a:r>
            </a:p>
          </p:txBody>
        </p:sp>
        <p:sp>
          <p:nvSpPr>
            <p:cNvPr id="39" name="1960"/>
            <p:cNvSpPr txBox="1"/>
            <p:nvPr/>
          </p:nvSpPr>
          <p:spPr>
            <a:xfrm>
              <a:off x="11676624" y="9060907"/>
              <a:ext cx="1045161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000" b="1" spc="120">
                  <a:solidFill>
                    <a:srgbClr val="470897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1960</a:t>
              </a:r>
            </a:p>
          </p:txBody>
        </p:sp>
      </p:grpSp>
      <p:grpSp>
        <p:nvGrpSpPr>
          <p:cNvPr id="43" name="Group"/>
          <p:cNvGrpSpPr/>
          <p:nvPr/>
        </p:nvGrpSpPr>
        <p:grpSpPr>
          <a:xfrm>
            <a:off x="1311324" y="-4494573"/>
            <a:ext cx="1792581" cy="2927833"/>
            <a:chOff x="600008" y="0"/>
            <a:chExt cx="1792580" cy="2927832"/>
          </a:xfrm>
        </p:grpSpPr>
        <p:sp>
          <p:nvSpPr>
            <p:cNvPr id="41" name="1:1"/>
            <p:cNvSpPr txBox="1"/>
            <p:nvPr/>
          </p:nvSpPr>
          <p:spPr>
            <a:xfrm>
              <a:off x="600008" y="0"/>
              <a:ext cx="1045162" cy="203211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blurRad="63500" dist="50427" dir="7539566" rotWithShape="0">
                <a:srgbClr val="FFFFFF">
                  <a:alpha val="91926"/>
                </a:srgbClr>
              </a:outerShdw>
            </a:effectLst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lnSpc>
                  <a:spcPct val="90000"/>
                </a:lnSpc>
                <a:defRPr b="1">
                  <a:solidFill>
                    <a:srgbClr val="009A44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1:1</a:t>
              </a:r>
            </a:p>
          </p:txBody>
        </p:sp>
        <p:sp>
          <p:nvSpPr>
            <p:cNvPr id="42" name="DNA formation"/>
            <p:cNvSpPr/>
            <p:nvPr/>
          </p:nvSpPr>
          <p:spPr>
            <a:xfrm>
              <a:off x="1122588" y="1657832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500"/>
              </a:lvl1pPr>
            </a:lstStyle>
            <a:p>
              <a:r>
                <a:t>DNA formation</a:t>
              </a:r>
            </a:p>
          </p:txBody>
        </p:sp>
      </p:grpSp>
      <p:sp>
        <p:nvSpPr>
          <p:cNvPr id="44" name="25:1?"/>
          <p:cNvSpPr txBox="1"/>
          <p:nvPr/>
        </p:nvSpPr>
        <p:spPr>
          <a:xfrm>
            <a:off x="21390973" y="-4494572"/>
            <a:ext cx="1784351" cy="2032115"/>
          </a:xfrm>
          <a:prstGeom prst="rect">
            <a:avLst/>
          </a:prstGeom>
          <a:ln w="12700">
            <a:miter lim="400000"/>
          </a:ln>
          <a:effectLst>
            <a:outerShdw blurRad="63500" dist="50427" dir="7539566" rotWithShape="0">
              <a:srgbClr val="FFFFFF">
                <a:alpha val="91926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lnSpc>
                <a:spcPct val="90000"/>
              </a:lnSpc>
              <a:defRPr b="1">
                <a:solidFill>
                  <a:srgbClr val="E4231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t>25:1?</a:t>
            </a:r>
          </a:p>
        </p:txBody>
      </p:sp>
      <p:grpSp>
        <p:nvGrpSpPr>
          <p:cNvPr id="47" name="Group"/>
          <p:cNvGrpSpPr/>
          <p:nvPr/>
        </p:nvGrpSpPr>
        <p:grpSpPr>
          <a:xfrm>
            <a:off x="12191999" y="-3478515"/>
            <a:ext cx="1270001" cy="1911776"/>
            <a:chOff x="1288547" y="482599"/>
            <a:chExt cx="1270000" cy="1911775"/>
          </a:xfrm>
        </p:grpSpPr>
        <p:sp>
          <p:nvSpPr>
            <p:cNvPr id="45" name="4:1"/>
            <p:cNvSpPr/>
            <p:nvPr/>
          </p:nvSpPr>
          <p:spPr>
            <a:xfrm>
              <a:off x="1288547" y="48259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>
              <a:outerShdw blurRad="63500" dist="50427" dir="7539566" rotWithShape="0">
                <a:srgbClr val="FFFFFF">
                  <a:alpha val="91926"/>
                </a:srgbClr>
              </a:outerShdw>
            </a:effectLst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lnSpc>
                  <a:spcPct val="90000"/>
                </a:lnSpc>
                <a:defRPr b="1">
                  <a:solidFill>
                    <a:srgbClr val="F9AE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4:1</a:t>
              </a:r>
            </a:p>
          </p:txBody>
        </p:sp>
        <p:sp>
          <p:nvSpPr>
            <p:cNvPr id="46" name="The turning point"/>
            <p:cNvSpPr/>
            <p:nvPr/>
          </p:nvSpPr>
          <p:spPr>
            <a:xfrm>
              <a:off x="1288547" y="1124375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500"/>
              </a:lvl1pPr>
            </a:lstStyle>
            <a:p>
              <a:r>
                <a:t>The turning point</a:t>
              </a:r>
            </a:p>
          </p:txBody>
        </p:sp>
      </p:grpSp>
      <p:grpSp>
        <p:nvGrpSpPr>
          <p:cNvPr id="50" name="Group"/>
          <p:cNvGrpSpPr/>
          <p:nvPr/>
        </p:nvGrpSpPr>
        <p:grpSpPr>
          <a:xfrm>
            <a:off x="16482877" y="-4494572"/>
            <a:ext cx="1957961" cy="2927833"/>
            <a:chOff x="1407748" y="0"/>
            <a:chExt cx="1957959" cy="2927832"/>
          </a:xfrm>
        </p:grpSpPr>
        <p:sp>
          <p:nvSpPr>
            <p:cNvPr id="48" name="15:1"/>
            <p:cNvSpPr txBox="1"/>
            <p:nvPr/>
          </p:nvSpPr>
          <p:spPr>
            <a:xfrm>
              <a:off x="1407748" y="0"/>
              <a:ext cx="1375919" cy="203211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blurRad="63500" dist="50427" dir="7539566" rotWithShape="0">
                <a:srgbClr val="FFFFFF">
                  <a:alpha val="91926"/>
                </a:srgbClr>
              </a:outerShdw>
            </a:effectLst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lnSpc>
                  <a:spcPct val="90000"/>
                </a:lnSpc>
                <a:defRPr b="1">
                  <a:solidFill>
                    <a:srgbClr val="E42313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15:1</a:t>
              </a:r>
            </a:p>
          </p:txBody>
        </p:sp>
        <p:sp>
          <p:nvSpPr>
            <p:cNvPr id="49" name="Increasing every decade (EU)"/>
            <p:cNvSpPr/>
            <p:nvPr/>
          </p:nvSpPr>
          <p:spPr>
            <a:xfrm>
              <a:off x="2095707" y="1657832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500"/>
              </a:lvl1pPr>
            </a:lstStyle>
            <a:p>
              <a:r>
                <a:t>Increasing every decade (EU)</a:t>
              </a:r>
            </a:p>
          </p:txBody>
        </p:sp>
      </p:grpSp>
      <p:grpSp>
        <p:nvGrpSpPr>
          <p:cNvPr id="53" name="Group"/>
          <p:cNvGrpSpPr/>
          <p:nvPr/>
        </p:nvGrpSpPr>
        <p:grpSpPr>
          <a:xfrm>
            <a:off x="6436069" y="-4494572"/>
            <a:ext cx="1780147" cy="2927833"/>
            <a:chOff x="1114273" y="0"/>
            <a:chExt cx="1780145" cy="2927832"/>
          </a:xfrm>
        </p:grpSpPr>
        <p:sp>
          <p:nvSpPr>
            <p:cNvPr id="51" name="Science recommends"/>
            <p:cNvSpPr/>
            <p:nvPr/>
          </p:nvSpPr>
          <p:spPr>
            <a:xfrm>
              <a:off x="1624418" y="1657832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500"/>
              </a:lvl1pPr>
            </a:lstStyle>
            <a:p>
              <a:r>
                <a:t>Science recommends </a:t>
              </a:r>
            </a:p>
          </p:txBody>
        </p:sp>
        <p:sp>
          <p:nvSpPr>
            <p:cNvPr id="52" name="3:1"/>
            <p:cNvSpPr txBox="1"/>
            <p:nvPr/>
          </p:nvSpPr>
          <p:spPr>
            <a:xfrm>
              <a:off x="1114273" y="0"/>
              <a:ext cx="1020292" cy="203211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blurRad="63500" dist="50427" dir="7539566" rotWithShape="0">
                <a:srgbClr val="FFFFFF">
                  <a:alpha val="91926"/>
                </a:srgbClr>
              </a:outerShdw>
            </a:effectLst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lnSpc>
                  <a:spcPct val="90000"/>
                </a:lnSpc>
                <a:defRPr b="1">
                  <a:solidFill>
                    <a:srgbClr val="009A44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3:1</a:t>
              </a:r>
            </a:p>
          </p:txBody>
        </p:sp>
      </p:grpSp>
      <p:sp>
        <p:nvSpPr>
          <p:cNvPr id="54" name="• PUBMED"/>
          <p:cNvSpPr txBox="1"/>
          <p:nvPr/>
        </p:nvSpPr>
        <p:spPr>
          <a:xfrm>
            <a:off x="196273" y="-1689582"/>
            <a:ext cx="382052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2" algn="l" defTabSz="457200">
              <a:defRPr sz="1500" b="1" i="1">
                <a:latin typeface="Open Sans"/>
                <a:ea typeface="Open Sans"/>
                <a:cs typeface="Open Sans"/>
                <a:sym typeface="Open Sans"/>
              </a:defRPr>
            </a:pPr>
            <a:r>
              <a:rPr b="0"/>
              <a:t>• PUBMED</a:t>
            </a:r>
          </a:p>
        </p:txBody>
      </p:sp>
      <p:sp>
        <p:nvSpPr>
          <p:cNvPr id="55" name="REFERENCES"/>
          <p:cNvSpPr txBox="1"/>
          <p:nvPr/>
        </p:nvSpPr>
        <p:spPr>
          <a:xfrm>
            <a:off x="183573" y="-2141689"/>
            <a:ext cx="2123530" cy="44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2" algn="l" defTabSz="457200">
              <a:lnSpc>
                <a:spcPct val="120000"/>
              </a:lnSpc>
              <a:defRPr sz="2000" b="1">
                <a:latin typeface="Open Sans"/>
                <a:ea typeface="Open Sans"/>
                <a:cs typeface="Open Sans"/>
                <a:sym typeface="Open Sans"/>
              </a:defRPr>
            </a:pPr>
            <a:r>
              <a:t>REFERENCES</a:t>
            </a:r>
          </a:p>
        </p:txBody>
      </p:sp>
      <p:pic>
        <p:nvPicPr>
          <p:cNvPr id="56" name="logo.jpg" descr="logo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185" y="9948292"/>
            <a:ext cx="2685203" cy="26852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fade/>
      </p:transition>
    </mc:Choice>
    <mc:Fallback xmlns="" xmlns:m="http://schemas.openxmlformats.org/officeDocument/2006/math" xmlns:a14="http://schemas.microsoft.com/office/drawing/2010/main">
      <p:transition spd="fast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business-presentation-full-original-size-bara-bilder.008.jpeg" descr="business-presentation-full-original-size-bara-bilder.00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In conclusion: we lack key nutrients…"/>
          <p:cNvSpPr txBox="1"/>
          <p:nvPr/>
        </p:nvSpPr>
        <p:spPr>
          <a:xfrm>
            <a:off x="728325" y="1443628"/>
            <a:ext cx="13061885" cy="36813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/>
          <a:lstStyle/>
          <a:p>
            <a:pPr algn="l" defTabSz="2438338">
              <a:lnSpc>
                <a:spcPct val="80000"/>
              </a:lnSpc>
              <a:defRPr sz="6000" spc="420"/>
            </a:pPr>
            <a:r>
              <a:t>In conclusion:</a:t>
            </a:r>
            <a:br/>
            <a:r>
              <a:t>we lack key nutrients </a:t>
            </a:r>
          </a:p>
          <a:p>
            <a:pPr algn="l" defTabSz="2438338">
              <a:lnSpc>
                <a:spcPct val="80000"/>
              </a:lnSpc>
              <a:defRPr sz="6000" spc="600"/>
            </a:pPr>
            <a:r>
              <a:rPr spc="420"/>
              <a:t>and have an</a:t>
            </a:r>
            <a:r>
              <a:t> </a:t>
            </a:r>
            <a:r>
              <a:rPr b="1" spc="0">
                <a:latin typeface="Open Sans"/>
                <a:ea typeface="Open Sans"/>
                <a:cs typeface="Open Sans"/>
                <a:sym typeface="Open Sans"/>
              </a:rPr>
              <a:t>imbalance </a:t>
            </a:r>
          </a:p>
          <a:p>
            <a:pPr algn="l" defTabSz="2438338">
              <a:lnSpc>
                <a:spcPct val="80000"/>
              </a:lnSpc>
              <a:defRPr sz="6000" spc="600"/>
            </a:pPr>
            <a:r>
              <a:rPr b="1" spc="0">
                <a:latin typeface="Open Sans"/>
                <a:ea typeface="Open Sans"/>
                <a:cs typeface="Open Sans"/>
                <a:sym typeface="Open Sans"/>
              </a:rPr>
              <a:t>of Omega-6 to Omega-3</a:t>
            </a:r>
          </a:p>
        </p:txBody>
      </p:sp>
      <p:sp>
        <p:nvSpPr>
          <p:cNvPr id="60" name="Hair quality decreases"/>
          <p:cNvSpPr txBox="1"/>
          <p:nvPr/>
        </p:nvSpPr>
        <p:spPr>
          <a:xfrm>
            <a:off x="16322643" y="4069529"/>
            <a:ext cx="2332968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80000"/>
              </a:lnSpc>
              <a:defRPr sz="1500" b="1" spc="45">
                <a:solidFill>
                  <a:srgbClr val="C1595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t>Hair quality decreases </a:t>
            </a:r>
          </a:p>
        </p:txBody>
      </p:sp>
      <p:sp>
        <p:nvSpPr>
          <p:cNvPr id="61" name="Joint and muscle pain"/>
          <p:cNvSpPr txBox="1"/>
          <p:nvPr/>
        </p:nvSpPr>
        <p:spPr>
          <a:xfrm>
            <a:off x="16322643" y="9163014"/>
            <a:ext cx="2211312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80000"/>
              </a:lnSpc>
              <a:defRPr sz="1500" b="1" spc="45">
                <a:solidFill>
                  <a:srgbClr val="C1595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t>Joint and muscle pain</a:t>
            </a:r>
          </a:p>
        </p:txBody>
      </p:sp>
      <p:sp>
        <p:nvSpPr>
          <p:cNvPr id="62" name="Organ function is reduced"/>
          <p:cNvSpPr txBox="1"/>
          <p:nvPr/>
        </p:nvSpPr>
        <p:spPr>
          <a:xfrm>
            <a:off x="16322643" y="7119608"/>
            <a:ext cx="269530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80000"/>
              </a:lnSpc>
              <a:defRPr sz="1500" b="1" spc="45">
                <a:solidFill>
                  <a:srgbClr val="C1595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t>Organ function is reduced </a:t>
            </a:r>
          </a:p>
        </p:txBody>
      </p:sp>
      <p:sp>
        <p:nvSpPr>
          <p:cNvPr id="63" name="Reduced brain function"/>
          <p:cNvSpPr txBox="1"/>
          <p:nvPr/>
        </p:nvSpPr>
        <p:spPr>
          <a:xfrm>
            <a:off x="16322643" y="3476357"/>
            <a:ext cx="2385017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80000"/>
              </a:lnSpc>
              <a:defRPr sz="1500" b="1" spc="45">
                <a:solidFill>
                  <a:srgbClr val="C1595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t>Reduced brain function</a:t>
            </a:r>
          </a:p>
        </p:txBody>
      </p:sp>
      <p:sp>
        <p:nvSpPr>
          <p:cNvPr id="64" name="Skin loses elasticity"/>
          <p:cNvSpPr txBox="1"/>
          <p:nvPr/>
        </p:nvSpPr>
        <p:spPr>
          <a:xfrm>
            <a:off x="16322643" y="6551134"/>
            <a:ext cx="2004255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80000"/>
              </a:lnSpc>
              <a:defRPr sz="1500" b="1" spc="45">
                <a:solidFill>
                  <a:srgbClr val="C1595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t>Skin loses elasticity</a:t>
            </a:r>
          </a:p>
        </p:txBody>
      </p:sp>
      <p:sp>
        <p:nvSpPr>
          <p:cNvPr id="65" name="Line"/>
          <p:cNvSpPr/>
          <p:nvPr/>
        </p:nvSpPr>
        <p:spPr>
          <a:xfrm>
            <a:off x="16163360" y="3844855"/>
            <a:ext cx="2478868" cy="1"/>
          </a:xfrm>
          <a:prstGeom prst="line">
            <a:avLst/>
          </a:prstGeom>
          <a:ln w="19050">
            <a:solidFill>
              <a:srgbClr val="DE8D82">
                <a:alpha val="6456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  <a:endParaRPr/>
          </a:p>
        </p:txBody>
      </p:sp>
      <p:sp>
        <p:nvSpPr>
          <p:cNvPr id="66" name="Line"/>
          <p:cNvSpPr/>
          <p:nvPr/>
        </p:nvSpPr>
        <p:spPr>
          <a:xfrm flipV="1">
            <a:off x="15359741" y="3840194"/>
            <a:ext cx="805635" cy="805635"/>
          </a:xfrm>
          <a:prstGeom prst="line">
            <a:avLst/>
          </a:prstGeom>
          <a:ln w="19050">
            <a:solidFill>
              <a:srgbClr val="DE8D82">
                <a:alpha val="6456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  <a:endParaRPr/>
          </a:p>
        </p:txBody>
      </p:sp>
      <p:sp>
        <p:nvSpPr>
          <p:cNvPr id="67" name="Line"/>
          <p:cNvSpPr/>
          <p:nvPr/>
        </p:nvSpPr>
        <p:spPr>
          <a:xfrm>
            <a:off x="16249693" y="4441004"/>
            <a:ext cx="2306202" cy="1"/>
          </a:xfrm>
          <a:prstGeom prst="line">
            <a:avLst/>
          </a:prstGeom>
          <a:ln w="19050">
            <a:solidFill>
              <a:srgbClr val="DE8D82">
                <a:alpha val="6456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  <a:endParaRPr/>
          </a:p>
        </p:txBody>
      </p:sp>
      <p:sp>
        <p:nvSpPr>
          <p:cNvPr id="68" name="Line"/>
          <p:cNvSpPr/>
          <p:nvPr/>
        </p:nvSpPr>
        <p:spPr>
          <a:xfrm flipV="1">
            <a:off x="15448672" y="4439112"/>
            <a:ext cx="805635" cy="805635"/>
          </a:xfrm>
          <a:prstGeom prst="line">
            <a:avLst/>
          </a:prstGeom>
          <a:ln w="19050">
            <a:solidFill>
              <a:srgbClr val="DE8D82">
                <a:alpha val="6456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  <a:endParaRPr/>
          </a:p>
        </p:txBody>
      </p:sp>
      <p:sp>
        <p:nvSpPr>
          <p:cNvPr id="69" name="Line"/>
          <p:cNvSpPr/>
          <p:nvPr/>
        </p:nvSpPr>
        <p:spPr>
          <a:xfrm>
            <a:off x="16249693" y="6923375"/>
            <a:ext cx="2004254" cy="1"/>
          </a:xfrm>
          <a:prstGeom prst="line">
            <a:avLst/>
          </a:prstGeom>
          <a:ln w="19050">
            <a:solidFill>
              <a:srgbClr val="DE8D82">
                <a:alpha val="6456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  <a:endParaRPr/>
          </a:p>
        </p:txBody>
      </p:sp>
      <p:sp>
        <p:nvSpPr>
          <p:cNvPr id="70" name="Line"/>
          <p:cNvSpPr/>
          <p:nvPr/>
        </p:nvSpPr>
        <p:spPr>
          <a:xfrm flipV="1">
            <a:off x="15677321" y="6921482"/>
            <a:ext cx="576986" cy="131642"/>
          </a:xfrm>
          <a:prstGeom prst="line">
            <a:avLst/>
          </a:prstGeom>
          <a:ln w="19050">
            <a:solidFill>
              <a:srgbClr val="DE8D82">
                <a:alpha val="6456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  <a:endParaRPr/>
          </a:p>
        </p:txBody>
      </p:sp>
      <p:sp>
        <p:nvSpPr>
          <p:cNvPr id="71" name="Line"/>
          <p:cNvSpPr/>
          <p:nvPr/>
        </p:nvSpPr>
        <p:spPr>
          <a:xfrm>
            <a:off x="16249693" y="7474364"/>
            <a:ext cx="2669489" cy="1"/>
          </a:xfrm>
          <a:prstGeom prst="line">
            <a:avLst/>
          </a:prstGeom>
          <a:ln w="19050">
            <a:solidFill>
              <a:srgbClr val="DE8D82">
                <a:alpha val="6456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  <a:endParaRPr/>
          </a:p>
        </p:txBody>
      </p:sp>
      <p:sp>
        <p:nvSpPr>
          <p:cNvPr id="72" name="Line"/>
          <p:cNvSpPr/>
          <p:nvPr/>
        </p:nvSpPr>
        <p:spPr>
          <a:xfrm flipV="1">
            <a:off x="15677322" y="7472472"/>
            <a:ext cx="576985" cy="98464"/>
          </a:xfrm>
          <a:prstGeom prst="line">
            <a:avLst/>
          </a:prstGeom>
          <a:ln w="19050">
            <a:solidFill>
              <a:srgbClr val="DE8D82">
                <a:alpha val="6456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  <a:endParaRPr/>
          </a:p>
        </p:txBody>
      </p:sp>
      <p:sp>
        <p:nvSpPr>
          <p:cNvPr id="73" name="Line"/>
          <p:cNvSpPr/>
          <p:nvPr/>
        </p:nvSpPr>
        <p:spPr>
          <a:xfrm>
            <a:off x="16249693" y="9520682"/>
            <a:ext cx="2306202" cy="1"/>
          </a:xfrm>
          <a:prstGeom prst="line">
            <a:avLst/>
          </a:prstGeom>
          <a:ln w="19050">
            <a:solidFill>
              <a:srgbClr val="DE8D82">
                <a:alpha val="6456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  <a:endParaRPr/>
          </a:p>
        </p:txBody>
      </p:sp>
      <p:sp>
        <p:nvSpPr>
          <p:cNvPr id="74" name="Line"/>
          <p:cNvSpPr/>
          <p:nvPr/>
        </p:nvSpPr>
        <p:spPr>
          <a:xfrm flipV="1">
            <a:off x="15564485" y="9518790"/>
            <a:ext cx="689822" cy="394274"/>
          </a:xfrm>
          <a:prstGeom prst="line">
            <a:avLst/>
          </a:prstGeom>
          <a:ln w="19050">
            <a:solidFill>
              <a:srgbClr val="DE8D82">
                <a:alpha val="6456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  <a:endParaRPr/>
          </a:p>
        </p:txBody>
      </p:sp>
      <p:sp>
        <p:nvSpPr>
          <p:cNvPr id="75" name="Reduced heart function"/>
          <p:cNvSpPr txBox="1"/>
          <p:nvPr/>
        </p:nvSpPr>
        <p:spPr>
          <a:xfrm>
            <a:off x="16383604" y="6000247"/>
            <a:ext cx="2401667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80000"/>
              </a:lnSpc>
              <a:defRPr sz="1500" b="1" spc="45">
                <a:solidFill>
                  <a:srgbClr val="C1595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t>Reduced heart function</a:t>
            </a:r>
          </a:p>
        </p:txBody>
      </p:sp>
      <p:sp>
        <p:nvSpPr>
          <p:cNvPr id="76" name="Line"/>
          <p:cNvSpPr/>
          <p:nvPr/>
        </p:nvSpPr>
        <p:spPr>
          <a:xfrm>
            <a:off x="16310654" y="6372488"/>
            <a:ext cx="2478867" cy="1"/>
          </a:xfrm>
          <a:prstGeom prst="line">
            <a:avLst/>
          </a:prstGeom>
          <a:ln w="19050">
            <a:solidFill>
              <a:srgbClr val="DE8D82">
                <a:alpha val="6456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  <a:endParaRPr/>
          </a:p>
        </p:txBody>
      </p:sp>
      <p:sp>
        <p:nvSpPr>
          <p:cNvPr id="77" name="Line"/>
          <p:cNvSpPr/>
          <p:nvPr/>
        </p:nvSpPr>
        <p:spPr>
          <a:xfrm flipV="1">
            <a:off x="15738282" y="6370595"/>
            <a:ext cx="576985" cy="131642"/>
          </a:xfrm>
          <a:prstGeom prst="line">
            <a:avLst/>
          </a:prstGeom>
          <a:ln w="19050">
            <a:solidFill>
              <a:srgbClr val="DE8D82">
                <a:alpha val="6456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  <a:endParaRPr/>
          </a:p>
        </p:txBody>
      </p:sp>
      <p:pic>
        <p:nvPicPr>
          <p:cNvPr id="78" name="logo.jpg" descr="log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185" y="9948292"/>
            <a:ext cx="2685203" cy="26852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business-presentation-full-original-size-bara-bilder.055.jpeg" descr="business-presentation-full-original-size-bara-bilder.05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3" name="Group"/>
          <p:cNvGrpSpPr/>
          <p:nvPr/>
        </p:nvGrpSpPr>
        <p:grpSpPr>
          <a:xfrm>
            <a:off x="5581287" y="6765517"/>
            <a:ext cx="15392632" cy="736601"/>
            <a:chOff x="0" y="1313110"/>
            <a:chExt cx="15392631" cy="736600"/>
          </a:xfrm>
        </p:grpSpPr>
        <p:sp>
          <p:nvSpPr>
            <p:cNvPr id="81" name="When we eat…"/>
            <p:cNvSpPr/>
            <p:nvPr/>
          </p:nvSpPr>
          <p:spPr>
            <a:xfrm>
              <a:off x="0" y="1313110"/>
              <a:ext cx="9393681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>
              <a:outerShdw blurRad="254000" dist="25400" dir="5400000" rotWithShape="0">
                <a:srgbClr val="FFFFFF"/>
              </a:outerShdw>
            </a:effectLst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algn="l" defTabSz="457200">
                <a:lnSpc>
                  <a:spcPts val="4500"/>
                </a:lnSpc>
                <a:defRPr sz="3000" b="1">
                  <a:latin typeface="Open Sans"/>
                  <a:ea typeface="Open Sans"/>
                  <a:cs typeface="Open Sans"/>
                  <a:sym typeface="Open Sans"/>
                </a:defRPr>
              </a:pPr>
              <a:r>
                <a:t>When we eat</a:t>
              </a:r>
            </a:p>
            <a:p>
              <a:pPr algn="l" defTabSz="457200">
                <a:lnSpc>
                  <a:spcPts val="1900"/>
                </a:lnSpc>
                <a:defRPr sz="4500" b="1">
                  <a:latin typeface="Open Sans"/>
                  <a:ea typeface="Open Sans"/>
                  <a:cs typeface="Open Sans"/>
                  <a:sym typeface="Open Sans"/>
                </a:defRPr>
              </a:pPr>
              <a:endParaRPr/>
            </a:p>
            <a:p>
              <a:pPr marL="482600" lvl="2" indent="-228600" algn="l" defTabSz="457200">
                <a:lnSpc>
                  <a:spcPts val="4500"/>
                </a:lnSpc>
                <a:buClr>
                  <a:srgbClr val="000000"/>
                </a:buClr>
                <a:buSzPct val="100000"/>
                <a:buChar char="-"/>
                <a:defRPr sz="3000"/>
              </a:pPr>
              <a:r>
                <a:t>Leptin</a:t>
              </a:r>
            </a:p>
            <a:p>
              <a:pPr marL="482600" lvl="2" indent="-228600" algn="l" defTabSz="457200">
                <a:lnSpc>
                  <a:spcPts val="4500"/>
                </a:lnSpc>
                <a:buClr>
                  <a:srgbClr val="000000"/>
                </a:buClr>
                <a:buSzPct val="100000"/>
                <a:buChar char="-"/>
                <a:defRPr sz="3000"/>
              </a:pPr>
              <a:r>
                <a:t>Insulin</a:t>
              </a:r>
            </a:p>
            <a:p>
              <a:pPr marL="482600" lvl="2" indent="-228600" algn="l" defTabSz="457200">
                <a:lnSpc>
                  <a:spcPts val="4500"/>
                </a:lnSpc>
                <a:buClr>
                  <a:srgbClr val="000000"/>
                </a:buClr>
                <a:buSzPct val="100000"/>
                <a:buChar char="-"/>
                <a:defRPr sz="3000"/>
              </a:pPr>
              <a:r>
                <a:t>Glucagon</a:t>
              </a:r>
            </a:p>
          </p:txBody>
        </p:sp>
        <p:sp>
          <p:nvSpPr>
            <p:cNvPr id="82" name="Inflammation…"/>
            <p:cNvSpPr/>
            <p:nvPr/>
          </p:nvSpPr>
          <p:spPr>
            <a:xfrm>
              <a:off x="6571441" y="2049710"/>
              <a:ext cx="8821191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>
              <a:outerShdw blurRad="254000" dist="25400" dir="5400000" rotWithShape="0">
                <a:srgbClr val="FFFFFF"/>
              </a:outerShdw>
            </a:effectLst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algn="l" defTabSz="457200">
                <a:lnSpc>
                  <a:spcPts val="4500"/>
                </a:lnSpc>
                <a:defRPr sz="3000" b="1">
                  <a:latin typeface="Open Sans"/>
                  <a:ea typeface="Open Sans"/>
                  <a:cs typeface="Open Sans"/>
                  <a:sym typeface="Open Sans"/>
                </a:defRPr>
              </a:pPr>
              <a:r>
                <a:t>Inflammation</a:t>
              </a:r>
            </a:p>
            <a:p>
              <a:pPr marL="482600" lvl="2" indent="-228600" algn="l" defTabSz="457200">
                <a:lnSpc>
                  <a:spcPts val="4500"/>
                </a:lnSpc>
                <a:buClr>
                  <a:srgbClr val="000000"/>
                </a:buClr>
                <a:buSzPct val="100000"/>
                <a:buChar char="-"/>
                <a:defRPr sz="3000"/>
              </a:pPr>
              <a:r>
                <a:t>Prostaglandin</a:t>
              </a:r>
            </a:p>
            <a:p>
              <a:pPr marL="482600" lvl="2" indent="-228600" algn="l" defTabSz="457200">
                <a:lnSpc>
                  <a:spcPts val="4500"/>
                </a:lnSpc>
                <a:buClr>
                  <a:srgbClr val="000000"/>
                </a:buClr>
                <a:buSzPct val="100000"/>
                <a:buChar char="-"/>
                <a:defRPr sz="3000"/>
              </a:pPr>
              <a:r>
                <a:t>Leukotriene</a:t>
              </a:r>
            </a:p>
            <a:p>
              <a:pPr marL="482600" lvl="2" indent="-228600" algn="l" defTabSz="457200">
                <a:lnSpc>
                  <a:spcPts val="4500"/>
                </a:lnSpc>
                <a:buClr>
                  <a:srgbClr val="000000"/>
                </a:buClr>
                <a:buSzPct val="100000"/>
                <a:buChar char="-"/>
                <a:defRPr sz="3000"/>
              </a:pPr>
              <a:r>
                <a:t>Resolvins</a:t>
              </a:r>
            </a:p>
            <a:p>
              <a:pPr marL="482600" lvl="2" indent="-228600" algn="l" defTabSz="457200">
                <a:lnSpc>
                  <a:spcPts val="4500"/>
                </a:lnSpc>
                <a:buClr>
                  <a:srgbClr val="000000"/>
                </a:buClr>
                <a:buSzPct val="100000"/>
                <a:buChar char="-"/>
                <a:defRPr sz="3000"/>
              </a:pPr>
              <a:r>
                <a:t>Protectins</a:t>
              </a:r>
            </a:p>
            <a:p>
              <a:pPr algn="l" defTabSz="457200">
                <a:lnSpc>
                  <a:spcPts val="4500"/>
                </a:lnSpc>
                <a:defRPr sz="3000"/>
              </a:pPr>
              <a:endParaRPr/>
            </a:p>
          </p:txBody>
        </p:sp>
      </p:grpSp>
      <p:sp>
        <p:nvSpPr>
          <p:cNvPr id="84" name="Omega 6 and 3 -What is it all about?"/>
          <p:cNvSpPr txBox="1"/>
          <p:nvPr/>
        </p:nvSpPr>
        <p:spPr>
          <a:xfrm>
            <a:off x="5581286" y="1121507"/>
            <a:ext cx="17305601" cy="182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algn="l" defTabSz="2438338">
              <a:defRPr sz="6000" b="1">
                <a:latin typeface="Open Sans"/>
                <a:ea typeface="Open Sans"/>
                <a:cs typeface="Open Sans"/>
                <a:sym typeface="Open Sans"/>
              </a:defRPr>
            </a:pPr>
            <a:r>
              <a:rPr b="0" spc="419">
                <a:latin typeface="+mn-lt"/>
                <a:ea typeface="+mn-ea"/>
                <a:cs typeface="+mn-cs"/>
                <a:sym typeface="Open Sans Light"/>
              </a:rPr>
              <a:t>Omega 6 and 3</a:t>
            </a:r>
            <a:r>
              <a:rPr spc="419"/>
              <a:t> -</a:t>
            </a:r>
            <a:r>
              <a:t>What is it all about?</a:t>
            </a:r>
          </a:p>
        </p:txBody>
      </p:sp>
      <p:sp>
        <p:nvSpPr>
          <p:cNvPr id="85" name="Hormones"/>
          <p:cNvSpPr txBox="1"/>
          <p:nvPr/>
        </p:nvSpPr>
        <p:spPr>
          <a:xfrm>
            <a:off x="5581286" y="3271128"/>
            <a:ext cx="17305601" cy="182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2438338">
              <a:defRPr sz="6000" spc="419"/>
            </a:lvl1pPr>
          </a:lstStyle>
          <a:p>
            <a:pPr>
              <a:defRPr b="1" spc="0">
                <a:latin typeface="Open Sans"/>
                <a:ea typeface="Open Sans"/>
                <a:cs typeface="Open Sans"/>
                <a:sym typeface="Open Sans"/>
              </a:defRPr>
            </a:pPr>
            <a:r>
              <a:rPr b="0" spc="419">
                <a:latin typeface="+mn-lt"/>
                <a:ea typeface="+mn-ea"/>
                <a:cs typeface="+mn-cs"/>
                <a:sym typeface="Open Sans Light"/>
              </a:rPr>
              <a:t>Hormones</a:t>
            </a:r>
          </a:p>
        </p:txBody>
      </p:sp>
      <p:pic>
        <p:nvPicPr>
          <p:cNvPr id="86" name="logo.jpg" descr="log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185" y="9948292"/>
            <a:ext cx="2685203" cy="26852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="" xmlns:m="http://schemas.openxmlformats.org/officeDocument/2006/math" xmlns:a14="http://schemas.microsoft.com/office/drawing/2010/main">
      <p:transition spd="fast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TEST-eu-business-presentation-part-1-without-coffee.004.jpg" descr="TEST-eu-business-presentation-part-1-without-coffee.0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9321" y="-1"/>
            <a:ext cx="17818101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89" name="Let your food…"/>
          <p:cNvSpPr txBox="1"/>
          <p:nvPr/>
        </p:nvSpPr>
        <p:spPr>
          <a:xfrm>
            <a:off x="700385" y="1430694"/>
            <a:ext cx="14003370" cy="5026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2438338">
              <a:lnSpc>
                <a:spcPct val="80000"/>
              </a:lnSpc>
              <a:defRPr sz="6000" spc="420"/>
            </a:pPr>
            <a:r>
              <a:t>Let your food</a:t>
            </a:r>
          </a:p>
          <a:p>
            <a:pPr algn="l" defTabSz="2438338">
              <a:lnSpc>
                <a:spcPct val="80000"/>
              </a:lnSpc>
              <a:defRPr sz="6000" b="1">
                <a:latin typeface="Open Sans"/>
                <a:ea typeface="Open Sans"/>
                <a:cs typeface="Open Sans"/>
                <a:sym typeface="Open Sans"/>
              </a:defRPr>
            </a:pPr>
            <a:r>
              <a:t>be your medicine</a:t>
            </a:r>
          </a:p>
          <a:p>
            <a:pPr algn="l" defTabSz="2438338">
              <a:lnSpc>
                <a:spcPct val="80000"/>
              </a:lnSpc>
              <a:defRPr sz="6000" spc="420"/>
            </a:pPr>
            <a:r>
              <a:t>and your medicine  </a:t>
            </a:r>
          </a:p>
          <a:p>
            <a:pPr algn="l" defTabSz="2438338">
              <a:defRPr sz="6000" b="1">
                <a:latin typeface="Open Sans"/>
                <a:ea typeface="Open Sans"/>
                <a:cs typeface="Open Sans"/>
                <a:sym typeface="Open Sans"/>
              </a:defRPr>
            </a:pPr>
            <a:r>
              <a:t>be your food</a:t>
            </a:r>
          </a:p>
          <a:p>
            <a:pPr algn="l" defTabSz="2438338">
              <a:defRPr sz="3000" i="1" spc="300"/>
            </a:pPr>
            <a:endParaRPr/>
          </a:p>
          <a:p>
            <a:pPr algn="l" defTabSz="2438338">
              <a:defRPr sz="3000" i="1" spc="300"/>
            </a:pPr>
            <a:r>
              <a:t>- Hippocrates</a:t>
            </a:r>
            <a:br/>
            <a:r>
              <a:rPr sz="2000" spc="200"/>
              <a:t>   460-370 BC</a:t>
            </a:r>
          </a:p>
        </p:txBody>
      </p:sp>
      <p:pic>
        <p:nvPicPr>
          <p:cNvPr id="90" name="logo.jpg" descr="log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185" y="9948292"/>
            <a:ext cx="2685203" cy="26852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="" xmlns:m="http://schemas.openxmlformats.org/officeDocument/2006/math" xmlns:a14="http://schemas.microsoft.com/office/drawing/2010/main">
      <p:transition spd="fast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"/>
          <p:cNvGrpSpPr/>
          <p:nvPr/>
        </p:nvGrpSpPr>
        <p:grpSpPr>
          <a:xfrm>
            <a:off x="-19905" y="0"/>
            <a:ext cx="25189910" cy="13908668"/>
            <a:chOff x="0" y="0"/>
            <a:chExt cx="25189908" cy="13908667"/>
          </a:xfrm>
        </p:grpSpPr>
        <p:pic>
          <p:nvPicPr>
            <p:cNvPr id="92" name="business-presentation-full-original-size-bara-bilder.006.jpeg" descr="business-presentation-full-original-size-bara-bilder.006.jpe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04" y="0"/>
              <a:ext cx="24384001" cy="13716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93" name="Today we eat…"/>
            <p:cNvSpPr/>
            <p:nvPr/>
          </p:nvSpPr>
          <p:spPr>
            <a:xfrm>
              <a:off x="9436155" y="2440939"/>
              <a:ext cx="15753754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defTabSz="2438338">
                <a:lnSpc>
                  <a:spcPct val="80000"/>
                </a:lnSpc>
                <a:defRPr sz="6000" spc="420"/>
              </a:pPr>
              <a:r>
                <a:t>Today we eat</a:t>
              </a:r>
            </a:p>
            <a:p>
              <a:pPr defTabSz="2438338">
                <a:lnSpc>
                  <a:spcPct val="80000"/>
                </a:lnSpc>
                <a:defRPr sz="6000" spc="600"/>
              </a:pPr>
              <a:r>
                <a:rPr b="1" spc="0">
                  <a:latin typeface="Open Sans"/>
                  <a:ea typeface="Open Sans"/>
                  <a:cs typeface="Open Sans"/>
                  <a:sym typeface="Open Sans"/>
                </a:rPr>
                <a:t>man-made food</a:t>
              </a:r>
            </a:p>
          </p:txBody>
        </p:sp>
        <p:sp>
          <p:nvSpPr>
            <p:cNvPr id="94" name="Rectangle"/>
            <p:cNvSpPr/>
            <p:nvPr/>
          </p:nvSpPr>
          <p:spPr>
            <a:xfrm>
              <a:off x="0" y="9185131"/>
              <a:ext cx="24398409" cy="4723537"/>
            </a:xfrm>
            <a:prstGeom prst="rect">
              <a:avLst/>
            </a:prstGeom>
            <a:solidFill>
              <a:srgbClr val="FFFFFF">
                <a:alpha val="70000"/>
              </a:srgbClr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FFFFFF">
                  <a:alpha val="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" name="Lower nutrition density, high in sugar, many empty calories,…"/>
            <p:cNvSpPr txBox="1"/>
            <p:nvPr/>
          </p:nvSpPr>
          <p:spPr>
            <a:xfrm>
              <a:off x="11485173" y="9237132"/>
              <a:ext cx="11655720" cy="22317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lnSpc>
                  <a:spcPts val="5000"/>
                </a:lnSpc>
                <a:defRPr sz="3000" i="1" spc="29"/>
              </a:pPr>
              <a:r>
                <a:t>Lower nutrition density, high in sugar, many empty calories, </a:t>
              </a:r>
            </a:p>
            <a:p>
              <a:pPr>
                <a:lnSpc>
                  <a:spcPts val="5000"/>
                </a:lnSpc>
                <a:defRPr sz="3000" i="1" spc="29"/>
              </a:pPr>
              <a:r>
                <a:t>low in fibers, less healthy fats, and with an imbalance between Omega-6 and Omega-3.</a:t>
              </a:r>
            </a:p>
          </p:txBody>
        </p:sp>
      </p:grpSp>
      <p:grpSp>
        <p:nvGrpSpPr>
          <p:cNvPr id="103" name="Group"/>
          <p:cNvGrpSpPr/>
          <p:nvPr/>
        </p:nvGrpSpPr>
        <p:grpSpPr>
          <a:xfrm>
            <a:off x="-7205" y="-68595"/>
            <a:ext cx="24398410" cy="13784595"/>
            <a:chOff x="0" y="0"/>
            <a:chExt cx="24398408" cy="13784594"/>
          </a:xfrm>
        </p:grpSpPr>
        <p:grpSp>
          <p:nvGrpSpPr>
            <p:cNvPr id="99" name="Group"/>
            <p:cNvGrpSpPr/>
            <p:nvPr/>
          </p:nvGrpSpPr>
          <p:grpSpPr>
            <a:xfrm>
              <a:off x="0" y="0"/>
              <a:ext cx="24398409" cy="13784595"/>
              <a:chOff x="0" y="0"/>
              <a:chExt cx="24398408" cy="13784594"/>
            </a:xfrm>
          </p:grpSpPr>
          <p:pic>
            <p:nvPicPr>
              <p:cNvPr id="97" name="business-presentation-full-original-size-bara-bilder.007.jpeg" descr="business-presentation-full-original-size-bara-bilder.007.jpe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204" y="0"/>
                <a:ext cx="24384001" cy="1371600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98" name="Rectangle"/>
              <p:cNvSpPr/>
              <p:nvPr/>
            </p:nvSpPr>
            <p:spPr>
              <a:xfrm>
                <a:off x="0" y="9185131"/>
                <a:ext cx="24398409" cy="4599464"/>
              </a:xfrm>
              <a:prstGeom prst="rect">
                <a:avLst/>
              </a:prstGeom>
              <a:solidFill>
                <a:srgbClr val="FFFFFF">
                  <a:alpha val="70000"/>
                </a:srgbClr>
              </a:solidFill>
              <a:ln w="12700" cap="flat">
                <a:noFill/>
                <a:miter lim="400000"/>
              </a:ln>
              <a:effectLst>
                <a:outerShdw blurRad="38100" dist="25400" dir="5400000" rotWithShape="0">
                  <a:srgbClr val="FFFFFF">
                    <a:alpha val="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sp>
          <p:nvSpPr>
            <p:cNvPr id="100" name="2020"/>
            <p:cNvSpPr txBox="1"/>
            <p:nvPr/>
          </p:nvSpPr>
          <p:spPr>
            <a:xfrm>
              <a:off x="20185369" y="9060907"/>
              <a:ext cx="1045162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000" b="1" spc="120">
                  <a:solidFill>
                    <a:srgbClr val="470897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2020</a:t>
              </a:r>
            </a:p>
          </p:txBody>
        </p:sp>
        <p:sp>
          <p:nvSpPr>
            <p:cNvPr id="101" name="1850"/>
            <p:cNvSpPr txBox="1"/>
            <p:nvPr/>
          </p:nvSpPr>
          <p:spPr>
            <a:xfrm>
              <a:off x="3089220" y="9060907"/>
              <a:ext cx="1045162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000" b="1" spc="120">
                  <a:solidFill>
                    <a:srgbClr val="470897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1850</a:t>
              </a:r>
            </a:p>
          </p:txBody>
        </p:sp>
        <p:sp>
          <p:nvSpPr>
            <p:cNvPr id="102" name="1960"/>
            <p:cNvSpPr txBox="1"/>
            <p:nvPr/>
          </p:nvSpPr>
          <p:spPr>
            <a:xfrm>
              <a:off x="11676624" y="9060907"/>
              <a:ext cx="1045161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000" b="1" spc="120">
                  <a:solidFill>
                    <a:srgbClr val="470897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1960</a:t>
              </a:r>
            </a:p>
          </p:txBody>
        </p:sp>
      </p:grpSp>
      <p:sp>
        <p:nvSpPr>
          <p:cNvPr id="104" name="The history of Omega-6 to Omega-3 Balance"/>
          <p:cNvSpPr txBox="1"/>
          <p:nvPr/>
        </p:nvSpPr>
        <p:spPr>
          <a:xfrm>
            <a:off x="2652547" y="1452879"/>
            <a:ext cx="18951905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2438338">
              <a:defRPr sz="6000" b="1">
                <a:latin typeface="Open Sans"/>
                <a:ea typeface="Open Sans"/>
                <a:cs typeface="Open Sans"/>
                <a:sym typeface="Open Sans"/>
              </a:defRPr>
            </a:pPr>
            <a:r>
              <a:rPr b="0" spc="419">
                <a:latin typeface="+mn-lt"/>
                <a:ea typeface="+mn-ea"/>
                <a:cs typeface="+mn-cs"/>
                <a:sym typeface="Open Sans Light"/>
              </a:rPr>
              <a:t>The history of </a:t>
            </a:r>
            <a:r>
              <a:t>Omega-6 to Omega-3 Balance</a:t>
            </a:r>
          </a:p>
        </p:txBody>
      </p:sp>
      <p:grpSp>
        <p:nvGrpSpPr>
          <p:cNvPr id="107" name="Group"/>
          <p:cNvGrpSpPr/>
          <p:nvPr/>
        </p:nvGrpSpPr>
        <p:grpSpPr>
          <a:xfrm>
            <a:off x="4513029" y="9109155"/>
            <a:ext cx="1792581" cy="2927833"/>
            <a:chOff x="600008" y="0"/>
            <a:chExt cx="1792580" cy="2927832"/>
          </a:xfrm>
        </p:grpSpPr>
        <p:sp>
          <p:nvSpPr>
            <p:cNvPr id="105" name="1:1"/>
            <p:cNvSpPr txBox="1"/>
            <p:nvPr/>
          </p:nvSpPr>
          <p:spPr>
            <a:xfrm>
              <a:off x="600008" y="0"/>
              <a:ext cx="1045162" cy="203211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blurRad="63500" dist="50427" dir="7539566" rotWithShape="0">
                <a:srgbClr val="FFFFFF">
                  <a:alpha val="91926"/>
                </a:srgbClr>
              </a:outerShdw>
            </a:effectLst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lnSpc>
                  <a:spcPct val="90000"/>
                </a:lnSpc>
                <a:defRPr b="1">
                  <a:solidFill>
                    <a:srgbClr val="009A44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1:1</a:t>
              </a:r>
            </a:p>
          </p:txBody>
        </p:sp>
        <p:sp>
          <p:nvSpPr>
            <p:cNvPr id="106" name="DNA formation"/>
            <p:cNvSpPr/>
            <p:nvPr/>
          </p:nvSpPr>
          <p:spPr>
            <a:xfrm>
              <a:off x="1122588" y="1657832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500"/>
              </a:lvl1pPr>
            </a:lstStyle>
            <a:p>
              <a:r>
                <a:t>DNA formation</a:t>
              </a:r>
            </a:p>
          </p:txBody>
        </p:sp>
      </p:grpSp>
      <p:sp>
        <p:nvSpPr>
          <p:cNvPr id="108" name="25:1?"/>
          <p:cNvSpPr txBox="1"/>
          <p:nvPr/>
        </p:nvSpPr>
        <p:spPr>
          <a:xfrm>
            <a:off x="21390973" y="9109156"/>
            <a:ext cx="1784351" cy="2032114"/>
          </a:xfrm>
          <a:prstGeom prst="rect">
            <a:avLst/>
          </a:prstGeom>
          <a:ln w="12700">
            <a:miter lim="400000"/>
          </a:ln>
          <a:effectLst>
            <a:outerShdw blurRad="63500" dist="50427" dir="7539566" rotWithShape="0">
              <a:srgbClr val="FFFFFF">
                <a:alpha val="91926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lnSpc>
                <a:spcPct val="90000"/>
              </a:lnSpc>
              <a:defRPr b="1">
                <a:solidFill>
                  <a:srgbClr val="E4231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t>25:1?</a:t>
            </a:r>
          </a:p>
        </p:txBody>
      </p:sp>
      <p:grpSp>
        <p:nvGrpSpPr>
          <p:cNvPr id="111" name="Group"/>
          <p:cNvGrpSpPr/>
          <p:nvPr/>
        </p:nvGrpSpPr>
        <p:grpSpPr>
          <a:xfrm>
            <a:off x="13673097" y="10125212"/>
            <a:ext cx="1270001" cy="1911777"/>
            <a:chOff x="1288547" y="482599"/>
            <a:chExt cx="1270000" cy="1911775"/>
          </a:xfrm>
        </p:grpSpPr>
        <p:sp>
          <p:nvSpPr>
            <p:cNvPr id="109" name="4:1"/>
            <p:cNvSpPr/>
            <p:nvPr/>
          </p:nvSpPr>
          <p:spPr>
            <a:xfrm>
              <a:off x="1288547" y="48259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>
              <a:outerShdw blurRad="63500" dist="50427" dir="7539566" rotWithShape="0">
                <a:srgbClr val="FFFFFF">
                  <a:alpha val="91926"/>
                </a:srgbClr>
              </a:outerShdw>
            </a:effectLst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lnSpc>
                  <a:spcPct val="90000"/>
                </a:lnSpc>
                <a:defRPr b="1">
                  <a:solidFill>
                    <a:srgbClr val="F9AE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4:1</a:t>
              </a:r>
            </a:p>
          </p:txBody>
        </p:sp>
        <p:sp>
          <p:nvSpPr>
            <p:cNvPr id="110" name="The turning point"/>
            <p:cNvSpPr/>
            <p:nvPr/>
          </p:nvSpPr>
          <p:spPr>
            <a:xfrm>
              <a:off x="1288547" y="1124375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500"/>
              </a:lvl1pPr>
            </a:lstStyle>
            <a:p>
              <a:r>
                <a:t>The turning point</a:t>
              </a:r>
            </a:p>
          </p:txBody>
        </p:sp>
      </p:grpSp>
      <p:grpSp>
        <p:nvGrpSpPr>
          <p:cNvPr id="114" name="Group"/>
          <p:cNvGrpSpPr/>
          <p:nvPr/>
        </p:nvGrpSpPr>
        <p:grpSpPr>
          <a:xfrm>
            <a:off x="17735719" y="9109156"/>
            <a:ext cx="1957960" cy="2927833"/>
            <a:chOff x="1407748" y="0"/>
            <a:chExt cx="1957959" cy="2927832"/>
          </a:xfrm>
        </p:grpSpPr>
        <p:sp>
          <p:nvSpPr>
            <p:cNvPr id="112" name="15:1"/>
            <p:cNvSpPr txBox="1"/>
            <p:nvPr/>
          </p:nvSpPr>
          <p:spPr>
            <a:xfrm>
              <a:off x="1407748" y="0"/>
              <a:ext cx="1375919" cy="203211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blurRad="63500" dist="50427" dir="7539566" rotWithShape="0">
                <a:srgbClr val="FFFFFF">
                  <a:alpha val="91926"/>
                </a:srgbClr>
              </a:outerShdw>
            </a:effectLst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lnSpc>
                  <a:spcPct val="90000"/>
                </a:lnSpc>
                <a:defRPr b="1">
                  <a:solidFill>
                    <a:srgbClr val="E42313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15:1</a:t>
              </a:r>
            </a:p>
          </p:txBody>
        </p:sp>
        <p:sp>
          <p:nvSpPr>
            <p:cNvPr id="113" name="Increasing every decade (EU)"/>
            <p:cNvSpPr/>
            <p:nvPr/>
          </p:nvSpPr>
          <p:spPr>
            <a:xfrm>
              <a:off x="2095707" y="1657832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500"/>
              </a:lvl1pPr>
            </a:lstStyle>
            <a:p>
              <a:r>
                <a:t>Increasing every decade (EU)</a:t>
              </a:r>
            </a:p>
          </p:txBody>
        </p:sp>
      </p:grpSp>
      <p:grpSp>
        <p:nvGrpSpPr>
          <p:cNvPr id="117" name="Group"/>
          <p:cNvGrpSpPr/>
          <p:nvPr/>
        </p:nvGrpSpPr>
        <p:grpSpPr>
          <a:xfrm>
            <a:off x="8660152" y="9109156"/>
            <a:ext cx="1780147" cy="2927833"/>
            <a:chOff x="1114273" y="0"/>
            <a:chExt cx="1780145" cy="2927832"/>
          </a:xfrm>
        </p:grpSpPr>
        <p:sp>
          <p:nvSpPr>
            <p:cNvPr id="115" name="Science recommends"/>
            <p:cNvSpPr/>
            <p:nvPr/>
          </p:nvSpPr>
          <p:spPr>
            <a:xfrm>
              <a:off x="1624418" y="1657832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500"/>
              </a:lvl1pPr>
            </a:lstStyle>
            <a:p>
              <a:r>
                <a:t>Science recommends </a:t>
              </a:r>
            </a:p>
          </p:txBody>
        </p:sp>
        <p:sp>
          <p:nvSpPr>
            <p:cNvPr id="116" name="3:1"/>
            <p:cNvSpPr txBox="1"/>
            <p:nvPr/>
          </p:nvSpPr>
          <p:spPr>
            <a:xfrm>
              <a:off x="1114273" y="0"/>
              <a:ext cx="1020292" cy="203211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blurRad="63500" dist="50427" dir="7539566" rotWithShape="0">
                <a:srgbClr val="FFFFFF">
                  <a:alpha val="91926"/>
                </a:srgbClr>
              </a:outerShdw>
            </a:effectLst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lnSpc>
                  <a:spcPct val="90000"/>
                </a:lnSpc>
                <a:defRPr b="1">
                  <a:solidFill>
                    <a:srgbClr val="009A44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3:1</a:t>
              </a:r>
            </a:p>
          </p:txBody>
        </p:sp>
      </p:grpSp>
      <p:sp>
        <p:nvSpPr>
          <p:cNvPr id="118" name="• PUBMED"/>
          <p:cNvSpPr txBox="1"/>
          <p:nvPr/>
        </p:nvSpPr>
        <p:spPr>
          <a:xfrm>
            <a:off x="21007356" y="12788418"/>
            <a:ext cx="382052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2" algn="l" defTabSz="457200">
              <a:defRPr sz="1500" b="1" i="1">
                <a:latin typeface="Open Sans"/>
                <a:ea typeface="Open Sans"/>
                <a:cs typeface="Open Sans"/>
                <a:sym typeface="Open Sans"/>
              </a:defRPr>
            </a:pPr>
            <a:r>
              <a:rPr b="0"/>
              <a:t>• PUBMED</a:t>
            </a:r>
          </a:p>
        </p:txBody>
      </p:sp>
      <p:sp>
        <p:nvSpPr>
          <p:cNvPr id="119" name="REFERENCES"/>
          <p:cNvSpPr txBox="1"/>
          <p:nvPr/>
        </p:nvSpPr>
        <p:spPr>
          <a:xfrm>
            <a:off x="20994656" y="12336311"/>
            <a:ext cx="2123530" cy="44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2" algn="l" defTabSz="457200">
              <a:lnSpc>
                <a:spcPct val="120000"/>
              </a:lnSpc>
              <a:defRPr sz="2000" b="1">
                <a:latin typeface="Open Sans"/>
                <a:ea typeface="Open Sans"/>
                <a:cs typeface="Open Sans"/>
                <a:sym typeface="Open Sans"/>
              </a:defRPr>
            </a:pPr>
            <a:r>
              <a:t>REFERENCES</a:t>
            </a:r>
          </a:p>
        </p:txBody>
      </p:sp>
      <p:pic>
        <p:nvPicPr>
          <p:cNvPr id="120" name="logo.jpg" descr="log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185" y="9948292"/>
            <a:ext cx="2685203" cy="26852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fade/>
      </p:transition>
    </mc:Choice>
    <mc:Fallback xmlns="" xmlns:m="http://schemas.openxmlformats.org/officeDocument/2006/math" xmlns:a14="http://schemas.microsoft.com/office/drawing/2010/main">
      <p:transition spd="fast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business-presentation-full-original-size-bara-bilder.009.jpeg" descr="business-presentation-full-original-size-bara-bilder.00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3" name="business-presentation-full-original-size-bara-bilder.010.jpeg" descr="business-presentation-full-original-size-bara-bilder.010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Reduced function"/>
          <p:cNvSpPr txBox="1"/>
          <p:nvPr/>
        </p:nvSpPr>
        <p:spPr>
          <a:xfrm>
            <a:off x="2608279" y="3565812"/>
            <a:ext cx="4330863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2438338">
              <a:defRPr sz="3000" b="1" cap="all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t>Reduced function</a:t>
            </a:r>
          </a:p>
        </p:txBody>
      </p:sp>
      <p:sp>
        <p:nvSpPr>
          <p:cNvPr id="125" name="Hard, rigid membrane"/>
          <p:cNvSpPr txBox="1"/>
          <p:nvPr/>
        </p:nvSpPr>
        <p:spPr>
          <a:xfrm>
            <a:off x="2608279" y="3993379"/>
            <a:ext cx="4330863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2438338">
              <a:defRPr sz="2000"/>
            </a:lvl1pPr>
          </a:lstStyle>
          <a:p>
            <a:r>
              <a:t>Hard, rigid membrane</a:t>
            </a:r>
          </a:p>
        </p:txBody>
      </p:sp>
      <p:sp>
        <p:nvSpPr>
          <p:cNvPr id="126" name="Nutrients get…"/>
          <p:cNvSpPr txBox="1"/>
          <p:nvPr/>
        </p:nvSpPr>
        <p:spPr>
          <a:xfrm>
            <a:off x="432011" y="5432510"/>
            <a:ext cx="3928520" cy="718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80000"/>
              </a:lnSpc>
              <a:defRPr sz="2000">
                <a:solidFill>
                  <a:srgbClr val="009A44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t>Nutrients get </a:t>
            </a:r>
          </a:p>
          <a:p>
            <a:pPr>
              <a:lnSpc>
                <a:spcPct val="80000"/>
              </a:lnSpc>
              <a:defRPr sz="2000">
                <a:solidFill>
                  <a:srgbClr val="009A44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t>in slowly</a:t>
            </a:r>
          </a:p>
        </p:txBody>
      </p:sp>
      <p:sp>
        <p:nvSpPr>
          <p:cNvPr id="127" name="Waste products…"/>
          <p:cNvSpPr txBox="1"/>
          <p:nvPr/>
        </p:nvSpPr>
        <p:spPr>
          <a:xfrm>
            <a:off x="5660050" y="8821941"/>
            <a:ext cx="5237721" cy="718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80000"/>
              </a:lnSpc>
              <a:defRPr sz="2000">
                <a:solidFill>
                  <a:srgbClr val="FAB8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t>Waste products </a:t>
            </a:r>
          </a:p>
          <a:p>
            <a:pPr>
              <a:lnSpc>
                <a:spcPct val="80000"/>
              </a:lnSpc>
              <a:defRPr sz="2000">
                <a:solidFill>
                  <a:srgbClr val="FAB8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t>come out slowly</a:t>
            </a:r>
          </a:p>
        </p:txBody>
      </p:sp>
      <p:grpSp>
        <p:nvGrpSpPr>
          <p:cNvPr id="130" name="Group"/>
          <p:cNvGrpSpPr/>
          <p:nvPr/>
        </p:nvGrpSpPr>
        <p:grpSpPr>
          <a:xfrm>
            <a:off x="7978565" y="11462385"/>
            <a:ext cx="8079736" cy="1569543"/>
            <a:chOff x="0" y="0"/>
            <a:chExt cx="8079734" cy="1569541"/>
          </a:xfrm>
        </p:grpSpPr>
        <p:sp>
          <p:nvSpPr>
            <p:cNvPr id="128" name="Rectangle"/>
            <p:cNvSpPr/>
            <p:nvPr/>
          </p:nvSpPr>
          <p:spPr>
            <a:xfrm>
              <a:off x="654942" y="0"/>
              <a:ext cx="6769848" cy="1569542"/>
            </a:xfrm>
            <a:prstGeom prst="rect">
              <a:avLst/>
            </a:prstGeom>
            <a:solidFill>
              <a:srgbClr val="FFFEFD"/>
            </a:solidFill>
            <a:ln w="25400" cap="flat">
              <a:solidFill>
                <a:srgbClr val="DCDEE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" name="To achieve healthy cell membranes,…"/>
            <p:cNvSpPr txBox="1"/>
            <p:nvPr/>
          </p:nvSpPr>
          <p:spPr>
            <a:xfrm>
              <a:off x="0" y="56273"/>
              <a:ext cx="8079735" cy="14569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438338">
                <a:defRPr sz="2500" spc="250"/>
              </a:pPr>
              <a:r>
                <a:t>To achieve healthy cell membranes, </a:t>
              </a:r>
            </a:p>
            <a:p>
              <a:pPr defTabSz="2438338">
                <a:defRPr sz="2500" spc="250"/>
              </a:pPr>
              <a:r>
                <a:t>we need a 3:1 balance between </a:t>
              </a:r>
            </a:p>
            <a:p>
              <a:pPr defTabSz="2438338">
                <a:defRPr sz="2500" spc="250"/>
              </a:pPr>
              <a:r>
                <a:t>Omega-6 and Omega-3</a:t>
              </a:r>
            </a:p>
          </p:txBody>
        </p:sp>
      </p:grpSp>
      <p:sp>
        <p:nvSpPr>
          <p:cNvPr id="131" name="This is how it affects our cells"/>
          <p:cNvSpPr txBox="1"/>
          <p:nvPr/>
        </p:nvSpPr>
        <p:spPr>
          <a:xfrm>
            <a:off x="700385" y="1406670"/>
            <a:ext cx="12634149" cy="2038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/>
          <a:lstStyle>
            <a:lvl1pPr algn="l" defTabSz="2438338">
              <a:lnSpc>
                <a:spcPct val="80000"/>
              </a:lnSpc>
              <a:defRPr sz="6000" spc="420"/>
            </a:lvl1pPr>
          </a:lstStyle>
          <a:p>
            <a:r>
              <a:t>This is how it affects our cells</a:t>
            </a:r>
          </a:p>
        </p:txBody>
      </p:sp>
      <p:grpSp>
        <p:nvGrpSpPr>
          <p:cNvPr id="150" name="Group"/>
          <p:cNvGrpSpPr/>
          <p:nvPr/>
        </p:nvGrpSpPr>
        <p:grpSpPr>
          <a:xfrm>
            <a:off x="12483786" y="3041552"/>
            <a:ext cx="3062130" cy="6840665"/>
            <a:chOff x="0" y="0"/>
            <a:chExt cx="3062129" cy="6840662"/>
          </a:xfrm>
        </p:grpSpPr>
        <p:sp>
          <p:nvSpPr>
            <p:cNvPr id="132" name="Brain function"/>
            <p:cNvSpPr txBox="1"/>
            <p:nvPr/>
          </p:nvSpPr>
          <p:spPr>
            <a:xfrm>
              <a:off x="962902" y="-1"/>
              <a:ext cx="1502975" cy="355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lnSpc>
                  <a:spcPct val="80000"/>
                </a:lnSpc>
                <a:defRPr sz="1500" b="1" spc="45"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Brain function</a:t>
              </a:r>
            </a:p>
          </p:txBody>
        </p:sp>
        <p:sp>
          <p:nvSpPr>
            <p:cNvPr id="133" name="Line"/>
            <p:cNvSpPr/>
            <p:nvPr/>
          </p:nvSpPr>
          <p:spPr>
            <a:xfrm>
              <a:off x="803618" y="368498"/>
              <a:ext cx="1680596" cy="1"/>
            </a:xfrm>
            <a:prstGeom prst="line">
              <a:avLst/>
            </a:prstGeom>
            <a:noFill/>
            <a:ln w="19050" cap="flat">
              <a:solidFill>
                <a:srgbClr val="000000">
                  <a:alpha val="64566"/>
                </a:srgb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/>
              </a:pPr>
              <a:endParaRPr/>
            </a:p>
          </p:txBody>
        </p:sp>
        <p:sp>
          <p:nvSpPr>
            <p:cNvPr id="134" name="Line"/>
            <p:cNvSpPr/>
            <p:nvPr/>
          </p:nvSpPr>
          <p:spPr>
            <a:xfrm flipV="1">
              <a:off x="0" y="363837"/>
              <a:ext cx="805634" cy="805635"/>
            </a:xfrm>
            <a:prstGeom prst="line">
              <a:avLst/>
            </a:prstGeom>
            <a:noFill/>
            <a:ln w="19050" cap="flat">
              <a:solidFill>
                <a:srgbClr val="000000">
                  <a:alpha val="64566"/>
                </a:srgb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/>
              </a:pPr>
              <a:endParaRPr/>
            </a:p>
          </p:txBody>
        </p:sp>
        <p:sp>
          <p:nvSpPr>
            <p:cNvPr id="135" name="Hair quality"/>
            <p:cNvSpPr txBox="1"/>
            <p:nvPr/>
          </p:nvSpPr>
          <p:spPr>
            <a:xfrm>
              <a:off x="850341" y="700361"/>
              <a:ext cx="1309737" cy="355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lnSpc>
                  <a:spcPct val="80000"/>
                </a:lnSpc>
                <a:defRPr sz="1500" b="1" spc="45"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Hair quality </a:t>
              </a:r>
            </a:p>
          </p:txBody>
        </p:sp>
        <p:sp>
          <p:nvSpPr>
            <p:cNvPr id="136" name="Line"/>
            <p:cNvSpPr/>
            <p:nvPr/>
          </p:nvSpPr>
          <p:spPr>
            <a:xfrm>
              <a:off x="777390" y="1071836"/>
              <a:ext cx="1309737" cy="1"/>
            </a:xfrm>
            <a:prstGeom prst="line">
              <a:avLst/>
            </a:prstGeom>
            <a:noFill/>
            <a:ln w="19050" cap="flat">
              <a:solidFill>
                <a:srgbClr val="000000">
                  <a:alpha val="64566"/>
                </a:srgb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/>
              </a:pPr>
              <a:endParaRPr/>
            </a:p>
          </p:txBody>
        </p:sp>
        <p:sp>
          <p:nvSpPr>
            <p:cNvPr id="137" name="Line"/>
            <p:cNvSpPr/>
            <p:nvPr/>
          </p:nvSpPr>
          <p:spPr>
            <a:xfrm flipV="1">
              <a:off x="26228" y="1069944"/>
              <a:ext cx="755777" cy="340349"/>
            </a:xfrm>
            <a:prstGeom prst="line">
              <a:avLst/>
            </a:prstGeom>
            <a:noFill/>
            <a:ln w="19050" cap="flat">
              <a:solidFill>
                <a:srgbClr val="000000">
                  <a:alpha val="64566"/>
                </a:srgb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/>
              </a:pPr>
              <a:endParaRPr/>
            </a:p>
          </p:txBody>
        </p:sp>
        <p:sp>
          <p:nvSpPr>
            <p:cNvPr id="138" name="Inner organs"/>
            <p:cNvSpPr txBox="1"/>
            <p:nvPr/>
          </p:nvSpPr>
          <p:spPr>
            <a:xfrm>
              <a:off x="1405730" y="3590783"/>
              <a:ext cx="1350996" cy="355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lnSpc>
                  <a:spcPct val="80000"/>
                </a:lnSpc>
                <a:defRPr sz="1500" b="1" spc="45"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Inner organs</a:t>
              </a:r>
            </a:p>
          </p:txBody>
        </p:sp>
        <p:sp>
          <p:nvSpPr>
            <p:cNvPr id="139" name="Line"/>
            <p:cNvSpPr/>
            <p:nvPr/>
          </p:nvSpPr>
          <p:spPr>
            <a:xfrm>
              <a:off x="1332780" y="3945539"/>
              <a:ext cx="1387920" cy="1"/>
            </a:xfrm>
            <a:prstGeom prst="line">
              <a:avLst/>
            </a:prstGeom>
            <a:noFill/>
            <a:ln w="19050" cap="flat">
              <a:solidFill>
                <a:srgbClr val="000000">
                  <a:alpha val="64566"/>
                </a:srgb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/>
              </a:pPr>
              <a:endParaRPr/>
            </a:p>
          </p:txBody>
        </p:sp>
        <p:sp>
          <p:nvSpPr>
            <p:cNvPr id="140" name="Line"/>
            <p:cNvSpPr/>
            <p:nvPr/>
          </p:nvSpPr>
          <p:spPr>
            <a:xfrm flipV="1">
              <a:off x="760409" y="3943647"/>
              <a:ext cx="576985" cy="98464"/>
            </a:xfrm>
            <a:prstGeom prst="line">
              <a:avLst/>
            </a:prstGeom>
            <a:noFill/>
            <a:ln w="19050" cap="flat">
              <a:solidFill>
                <a:srgbClr val="000000">
                  <a:alpha val="64566"/>
                </a:srgb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/>
              </a:pPr>
              <a:endParaRPr/>
            </a:p>
          </p:txBody>
        </p:sp>
        <p:sp>
          <p:nvSpPr>
            <p:cNvPr id="141" name="Joints and muscles"/>
            <p:cNvSpPr txBox="1"/>
            <p:nvPr/>
          </p:nvSpPr>
          <p:spPr>
            <a:xfrm>
              <a:off x="1135203" y="6090613"/>
              <a:ext cx="1926927" cy="355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lnSpc>
                  <a:spcPct val="80000"/>
                </a:lnSpc>
                <a:defRPr sz="1500" b="1" spc="45"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Joints and muscles</a:t>
              </a:r>
            </a:p>
          </p:txBody>
        </p:sp>
        <p:sp>
          <p:nvSpPr>
            <p:cNvPr id="142" name="Line"/>
            <p:cNvSpPr/>
            <p:nvPr/>
          </p:nvSpPr>
          <p:spPr>
            <a:xfrm>
              <a:off x="1062252" y="6448281"/>
              <a:ext cx="1954758" cy="1"/>
            </a:xfrm>
            <a:prstGeom prst="line">
              <a:avLst/>
            </a:prstGeom>
            <a:noFill/>
            <a:ln w="19050" cap="flat">
              <a:solidFill>
                <a:srgbClr val="000000">
                  <a:alpha val="64566"/>
                </a:srgb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/>
              </a:pPr>
              <a:endParaRPr/>
            </a:p>
          </p:txBody>
        </p:sp>
        <p:sp>
          <p:nvSpPr>
            <p:cNvPr id="143" name="Line"/>
            <p:cNvSpPr/>
            <p:nvPr/>
          </p:nvSpPr>
          <p:spPr>
            <a:xfrm flipV="1">
              <a:off x="377045" y="6446389"/>
              <a:ext cx="689822" cy="394274"/>
            </a:xfrm>
            <a:prstGeom prst="line">
              <a:avLst/>
            </a:prstGeom>
            <a:noFill/>
            <a:ln w="19050" cap="flat">
              <a:solidFill>
                <a:srgbClr val="000000">
                  <a:alpha val="64566"/>
                </a:srgb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/>
              </a:pPr>
              <a:endParaRPr/>
            </a:p>
          </p:txBody>
        </p:sp>
        <p:sp>
          <p:nvSpPr>
            <p:cNvPr id="144" name="Skin elasticity"/>
            <p:cNvSpPr txBox="1"/>
            <p:nvPr/>
          </p:nvSpPr>
          <p:spPr>
            <a:xfrm>
              <a:off x="1298858" y="2258118"/>
              <a:ext cx="1455763" cy="355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lnSpc>
                  <a:spcPct val="80000"/>
                </a:lnSpc>
                <a:defRPr sz="1500" b="1" spc="45"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Skin elasticity</a:t>
              </a:r>
            </a:p>
          </p:txBody>
        </p:sp>
        <p:sp>
          <p:nvSpPr>
            <p:cNvPr id="145" name="Line"/>
            <p:cNvSpPr/>
            <p:nvPr/>
          </p:nvSpPr>
          <p:spPr>
            <a:xfrm>
              <a:off x="1225907" y="2630359"/>
              <a:ext cx="1502976" cy="1"/>
            </a:xfrm>
            <a:prstGeom prst="line">
              <a:avLst/>
            </a:prstGeom>
            <a:noFill/>
            <a:ln w="19050" cap="flat">
              <a:solidFill>
                <a:srgbClr val="000000">
                  <a:alpha val="64566"/>
                </a:srgb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/>
              </a:pPr>
              <a:endParaRPr/>
            </a:p>
          </p:txBody>
        </p:sp>
        <p:sp>
          <p:nvSpPr>
            <p:cNvPr id="146" name="Line"/>
            <p:cNvSpPr/>
            <p:nvPr/>
          </p:nvSpPr>
          <p:spPr>
            <a:xfrm flipV="1">
              <a:off x="653536" y="2628466"/>
              <a:ext cx="576985" cy="131642"/>
            </a:xfrm>
            <a:prstGeom prst="line">
              <a:avLst/>
            </a:prstGeom>
            <a:noFill/>
            <a:ln w="19050" cap="flat">
              <a:solidFill>
                <a:srgbClr val="000000">
                  <a:alpha val="64566"/>
                </a:srgb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/>
              </a:pPr>
              <a:endParaRPr/>
            </a:p>
          </p:txBody>
        </p:sp>
        <p:sp>
          <p:nvSpPr>
            <p:cNvPr id="147" name="Heart function"/>
            <p:cNvSpPr txBox="1"/>
            <p:nvPr/>
          </p:nvSpPr>
          <p:spPr>
            <a:xfrm>
              <a:off x="1359818" y="1707231"/>
              <a:ext cx="1534695" cy="355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lnSpc>
                  <a:spcPct val="80000"/>
                </a:lnSpc>
                <a:defRPr sz="1500" b="1" spc="45"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Heart function</a:t>
              </a:r>
            </a:p>
          </p:txBody>
        </p:sp>
        <p:sp>
          <p:nvSpPr>
            <p:cNvPr id="148" name="Line"/>
            <p:cNvSpPr/>
            <p:nvPr/>
          </p:nvSpPr>
          <p:spPr>
            <a:xfrm>
              <a:off x="1286868" y="2079472"/>
              <a:ext cx="1588720" cy="1"/>
            </a:xfrm>
            <a:prstGeom prst="line">
              <a:avLst/>
            </a:prstGeom>
            <a:noFill/>
            <a:ln w="19050" cap="flat">
              <a:solidFill>
                <a:srgbClr val="000000">
                  <a:alpha val="64566"/>
                </a:srgb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/>
              </a:pPr>
              <a:endParaRPr/>
            </a:p>
          </p:txBody>
        </p:sp>
        <p:sp>
          <p:nvSpPr>
            <p:cNvPr id="149" name="Line"/>
            <p:cNvSpPr/>
            <p:nvPr/>
          </p:nvSpPr>
          <p:spPr>
            <a:xfrm flipV="1">
              <a:off x="714496" y="2077580"/>
              <a:ext cx="576986" cy="131641"/>
            </a:xfrm>
            <a:prstGeom prst="line">
              <a:avLst/>
            </a:prstGeom>
            <a:noFill/>
            <a:ln w="19050" cap="flat">
              <a:solidFill>
                <a:srgbClr val="000000">
                  <a:alpha val="64566"/>
                </a:srgb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/>
              </a:pPr>
              <a:endParaRPr/>
            </a:p>
          </p:txBody>
        </p:sp>
      </p:grpSp>
      <p:pic>
        <p:nvPicPr>
          <p:cNvPr id="151" name="logo.jpg" descr="log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185" y="9948292"/>
            <a:ext cx="2685203" cy="26852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="" xmlns:m="http://schemas.openxmlformats.org/officeDocument/2006/math" xmlns:a14="http://schemas.microsoft.com/office/drawing/2010/main">
      <p:transition spd="fast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business-presentation-full-original-size-bara-bilder.010.jpeg" descr="business-presentation-full-original-size-bara-bilder.01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business-presentation-full-original-size-bara-bilder.011.jpeg" descr="business-presentation-full-original-size-bara-bilder.011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Reduced function"/>
          <p:cNvSpPr txBox="1"/>
          <p:nvPr/>
        </p:nvSpPr>
        <p:spPr>
          <a:xfrm>
            <a:off x="2608279" y="3565812"/>
            <a:ext cx="4330863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2438338">
              <a:defRPr sz="3000" b="1" cap="all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t>Reduced function</a:t>
            </a:r>
          </a:p>
        </p:txBody>
      </p:sp>
      <p:sp>
        <p:nvSpPr>
          <p:cNvPr id="156" name="Hard, rigid membrane"/>
          <p:cNvSpPr txBox="1"/>
          <p:nvPr/>
        </p:nvSpPr>
        <p:spPr>
          <a:xfrm>
            <a:off x="2608279" y="3993379"/>
            <a:ext cx="4330863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2438338">
              <a:defRPr sz="2000"/>
            </a:lvl1pPr>
          </a:lstStyle>
          <a:p>
            <a:r>
              <a:t>Hard, rigid membrane</a:t>
            </a:r>
          </a:p>
        </p:txBody>
      </p:sp>
      <p:sp>
        <p:nvSpPr>
          <p:cNvPr id="157" name="Nutrients get…"/>
          <p:cNvSpPr txBox="1"/>
          <p:nvPr/>
        </p:nvSpPr>
        <p:spPr>
          <a:xfrm>
            <a:off x="432011" y="5432510"/>
            <a:ext cx="3928520" cy="718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80000"/>
              </a:lnSpc>
              <a:defRPr sz="2000">
                <a:solidFill>
                  <a:srgbClr val="009A44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t>Nutrients get </a:t>
            </a:r>
          </a:p>
          <a:p>
            <a:pPr>
              <a:lnSpc>
                <a:spcPct val="80000"/>
              </a:lnSpc>
              <a:defRPr sz="2000">
                <a:solidFill>
                  <a:srgbClr val="009A44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t>in slowly</a:t>
            </a:r>
          </a:p>
        </p:txBody>
      </p:sp>
      <p:sp>
        <p:nvSpPr>
          <p:cNvPr id="158" name="Waste products…"/>
          <p:cNvSpPr txBox="1"/>
          <p:nvPr/>
        </p:nvSpPr>
        <p:spPr>
          <a:xfrm>
            <a:off x="5660050" y="8821941"/>
            <a:ext cx="5237721" cy="718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80000"/>
              </a:lnSpc>
              <a:defRPr sz="2000">
                <a:solidFill>
                  <a:srgbClr val="FAB8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t>Waste products </a:t>
            </a:r>
          </a:p>
          <a:p>
            <a:pPr>
              <a:lnSpc>
                <a:spcPct val="80000"/>
              </a:lnSpc>
              <a:defRPr sz="2000">
                <a:solidFill>
                  <a:srgbClr val="FAB8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t>come out slowly</a:t>
            </a:r>
          </a:p>
        </p:txBody>
      </p:sp>
      <p:grpSp>
        <p:nvGrpSpPr>
          <p:cNvPr id="161" name="Group"/>
          <p:cNvGrpSpPr/>
          <p:nvPr/>
        </p:nvGrpSpPr>
        <p:grpSpPr>
          <a:xfrm>
            <a:off x="7978565" y="11462385"/>
            <a:ext cx="8079736" cy="1569543"/>
            <a:chOff x="0" y="0"/>
            <a:chExt cx="8079734" cy="1569541"/>
          </a:xfrm>
        </p:grpSpPr>
        <p:sp>
          <p:nvSpPr>
            <p:cNvPr id="159" name="Rectangle"/>
            <p:cNvSpPr/>
            <p:nvPr/>
          </p:nvSpPr>
          <p:spPr>
            <a:xfrm>
              <a:off x="654942" y="0"/>
              <a:ext cx="6769848" cy="1569542"/>
            </a:xfrm>
            <a:prstGeom prst="rect">
              <a:avLst/>
            </a:prstGeom>
            <a:solidFill>
              <a:srgbClr val="FFFEFD"/>
            </a:solidFill>
            <a:ln w="25400" cap="flat">
              <a:solidFill>
                <a:srgbClr val="DCDEE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" name="To achieve healthy cell membranes,…"/>
            <p:cNvSpPr txBox="1"/>
            <p:nvPr/>
          </p:nvSpPr>
          <p:spPr>
            <a:xfrm>
              <a:off x="0" y="56273"/>
              <a:ext cx="8079735" cy="14569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438338">
                <a:defRPr sz="2500" spc="250"/>
              </a:pPr>
              <a:r>
                <a:t>To achieve healthy cell membranes, </a:t>
              </a:r>
            </a:p>
            <a:p>
              <a:pPr defTabSz="2438338">
                <a:defRPr sz="2500" spc="250"/>
              </a:pPr>
              <a:r>
                <a:t>we need a 3:1 balance between </a:t>
              </a:r>
            </a:p>
            <a:p>
              <a:pPr defTabSz="2438338">
                <a:defRPr sz="2500" spc="250"/>
              </a:pPr>
              <a:r>
                <a:t>Omega-6 and Omega-3</a:t>
              </a:r>
            </a:p>
          </p:txBody>
        </p:sp>
      </p:grpSp>
      <p:sp>
        <p:nvSpPr>
          <p:cNvPr id="162" name="This is how it affects our cells"/>
          <p:cNvSpPr txBox="1"/>
          <p:nvPr/>
        </p:nvSpPr>
        <p:spPr>
          <a:xfrm>
            <a:off x="700385" y="1406670"/>
            <a:ext cx="12634149" cy="2038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/>
          <a:lstStyle>
            <a:lvl1pPr algn="l" defTabSz="2438338">
              <a:lnSpc>
                <a:spcPct val="80000"/>
              </a:lnSpc>
              <a:defRPr sz="6000" spc="420"/>
            </a:lvl1pPr>
          </a:lstStyle>
          <a:p>
            <a:r>
              <a:t>This is how it affects our cells</a:t>
            </a:r>
          </a:p>
        </p:txBody>
      </p:sp>
      <p:sp>
        <p:nvSpPr>
          <p:cNvPr id="163" name="normal function"/>
          <p:cNvSpPr txBox="1"/>
          <p:nvPr/>
        </p:nvSpPr>
        <p:spPr>
          <a:xfrm>
            <a:off x="17832486" y="3591302"/>
            <a:ext cx="4330862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2438338">
              <a:defRPr sz="3000" b="1" cap="all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t>normal function</a:t>
            </a:r>
          </a:p>
        </p:txBody>
      </p:sp>
      <p:sp>
        <p:nvSpPr>
          <p:cNvPr id="164" name="soft, flexible membrane"/>
          <p:cNvSpPr txBox="1"/>
          <p:nvPr/>
        </p:nvSpPr>
        <p:spPr>
          <a:xfrm>
            <a:off x="17832486" y="4018869"/>
            <a:ext cx="4330862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2438338">
              <a:defRPr sz="2000"/>
            </a:lvl1pPr>
          </a:lstStyle>
          <a:p>
            <a:r>
              <a:t>soft, flexible membrane</a:t>
            </a:r>
          </a:p>
        </p:txBody>
      </p:sp>
      <p:sp>
        <p:nvSpPr>
          <p:cNvPr id="165" name="Nutrients get  in easily"/>
          <p:cNvSpPr txBox="1"/>
          <p:nvPr/>
        </p:nvSpPr>
        <p:spPr>
          <a:xfrm>
            <a:off x="15693417" y="5432510"/>
            <a:ext cx="3081961" cy="718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80000"/>
              </a:lnSpc>
              <a:defRPr sz="2000">
                <a:solidFill>
                  <a:srgbClr val="009A44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t>Nutrients get </a:t>
            </a:r>
            <a:br/>
            <a:r>
              <a:t>in easily</a:t>
            </a:r>
          </a:p>
        </p:txBody>
      </p:sp>
      <p:sp>
        <p:nvSpPr>
          <p:cNvPr id="166" name="Waste products…"/>
          <p:cNvSpPr txBox="1"/>
          <p:nvPr/>
        </p:nvSpPr>
        <p:spPr>
          <a:xfrm>
            <a:off x="20839847" y="8821941"/>
            <a:ext cx="4330862" cy="718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80000"/>
              </a:lnSpc>
              <a:defRPr sz="2000">
                <a:solidFill>
                  <a:srgbClr val="FAB8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t>Waste products </a:t>
            </a:r>
          </a:p>
          <a:p>
            <a:pPr>
              <a:lnSpc>
                <a:spcPct val="80000"/>
              </a:lnSpc>
              <a:defRPr sz="2000">
                <a:solidFill>
                  <a:srgbClr val="FAB8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t>come out easily</a:t>
            </a:r>
          </a:p>
        </p:txBody>
      </p:sp>
      <p:grpSp>
        <p:nvGrpSpPr>
          <p:cNvPr id="185" name="Group"/>
          <p:cNvGrpSpPr/>
          <p:nvPr/>
        </p:nvGrpSpPr>
        <p:grpSpPr>
          <a:xfrm>
            <a:off x="12483786" y="3041552"/>
            <a:ext cx="3062130" cy="6840665"/>
            <a:chOff x="0" y="0"/>
            <a:chExt cx="3062129" cy="6840662"/>
          </a:xfrm>
        </p:grpSpPr>
        <p:sp>
          <p:nvSpPr>
            <p:cNvPr id="167" name="Brain function"/>
            <p:cNvSpPr txBox="1"/>
            <p:nvPr/>
          </p:nvSpPr>
          <p:spPr>
            <a:xfrm>
              <a:off x="962902" y="-1"/>
              <a:ext cx="1502975" cy="355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lnSpc>
                  <a:spcPct val="80000"/>
                </a:lnSpc>
                <a:defRPr sz="1500" b="1" spc="45"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Brain function</a:t>
              </a:r>
            </a:p>
          </p:txBody>
        </p:sp>
        <p:sp>
          <p:nvSpPr>
            <p:cNvPr id="168" name="Line"/>
            <p:cNvSpPr/>
            <p:nvPr/>
          </p:nvSpPr>
          <p:spPr>
            <a:xfrm>
              <a:off x="803618" y="368498"/>
              <a:ext cx="1680596" cy="1"/>
            </a:xfrm>
            <a:prstGeom prst="line">
              <a:avLst/>
            </a:prstGeom>
            <a:noFill/>
            <a:ln w="19050" cap="flat">
              <a:solidFill>
                <a:srgbClr val="000000">
                  <a:alpha val="64566"/>
                </a:srgb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/>
              </a:pPr>
              <a:endParaRPr/>
            </a:p>
          </p:txBody>
        </p:sp>
        <p:sp>
          <p:nvSpPr>
            <p:cNvPr id="169" name="Line"/>
            <p:cNvSpPr/>
            <p:nvPr/>
          </p:nvSpPr>
          <p:spPr>
            <a:xfrm flipV="1">
              <a:off x="0" y="363837"/>
              <a:ext cx="805634" cy="805635"/>
            </a:xfrm>
            <a:prstGeom prst="line">
              <a:avLst/>
            </a:prstGeom>
            <a:noFill/>
            <a:ln w="19050" cap="flat">
              <a:solidFill>
                <a:srgbClr val="000000">
                  <a:alpha val="64566"/>
                </a:srgb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/>
              </a:pPr>
              <a:endParaRPr/>
            </a:p>
          </p:txBody>
        </p:sp>
        <p:sp>
          <p:nvSpPr>
            <p:cNvPr id="170" name="Hair quality"/>
            <p:cNvSpPr txBox="1"/>
            <p:nvPr/>
          </p:nvSpPr>
          <p:spPr>
            <a:xfrm>
              <a:off x="850341" y="700361"/>
              <a:ext cx="1309737" cy="355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lnSpc>
                  <a:spcPct val="80000"/>
                </a:lnSpc>
                <a:defRPr sz="1500" b="1" spc="45"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Hair quality </a:t>
              </a:r>
            </a:p>
          </p:txBody>
        </p:sp>
        <p:sp>
          <p:nvSpPr>
            <p:cNvPr id="171" name="Line"/>
            <p:cNvSpPr/>
            <p:nvPr/>
          </p:nvSpPr>
          <p:spPr>
            <a:xfrm>
              <a:off x="777390" y="1071836"/>
              <a:ext cx="1309737" cy="1"/>
            </a:xfrm>
            <a:prstGeom prst="line">
              <a:avLst/>
            </a:prstGeom>
            <a:noFill/>
            <a:ln w="19050" cap="flat">
              <a:solidFill>
                <a:srgbClr val="000000">
                  <a:alpha val="64566"/>
                </a:srgb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/>
              </a:pPr>
              <a:endParaRPr/>
            </a:p>
          </p:txBody>
        </p:sp>
        <p:sp>
          <p:nvSpPr>
            <p:cNvPr id="172" name="Line"/>
            <p:cNvSpPr/>
            <p:nvPr/>
          </p:nvSpPr>
          <p:spPr>
            <a:xfrm flipV="1">
              <a:off x="26228" y="1069944"/>
              <a:ext cx="755777" cy="340349"/>
            </a:xfrm>
            <a:prstGeom prst="line">
              <a:avLst/>
            </a:prstGeom>
            <a:noFill/>
            <a:ln w="19050" cap="flat">
              <a:solidFill>
                <a:srgbClr val="000000">
                  <a:alpha val="64566"/>
                </a:srgb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/>
              </a:pPr>
              <a:endParaRPr/>
            </a:p>
          </p:txBody>
        </p:sp>
        <p:sp>
          <p:nvSpPr>
            <p:cNvPr id="173" name="Inner organs"/>
            <p:cNvSpPr txBox="1"/>
            <p:nvPr/>
          </p:nvSpPr>
          <p:spPr>
            <a:xfrm>
              <a:off x="1405730" y="3590783"/>
              <a:ext cx="1350996" cy="355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lnSpc>
                  <a:spcPct val="80000"/>
                </a:lnSpc>
                <a:defRPr sz="1500" b="1" spc="45"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Inner organs</a:t>
              </a:r>
            </a:p>
          </p:txBody>
        </p:sp>
        <p:sp>
          <p:nvSpPr>
            <p:cNvPr id="174" name="Line"/>
            <p:cNvSpPr/>
            <p:nvPr/>
          </p:nvSpPr>
          <p:spPr>
            <a:xfrm>
              <a:off x="1332780" y="3945539"/>
              <a:ext cx="1387920" cy="1"/>
            </a:xfrm>
            <a:prstGeom prst="line">
              <a:avLst/>
            </a:prstGeom>
            <a:noFill/>
            <a:ln w="19050" cap="flat">
              <a:solidFill>
                <a:srgbClr val="000000">
                  <a:alpha val="64566"/>
                </a:srgb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/>
              </a:pPr>
              <a:endParaRPr/>
            </a:p>
          </p:txBody>
        </p:sp>
        <p:sp>
          <p:nvSpPr>
            <p:cNvPr id="175" name="Line"/>
            <p:cNvSpPr/>
            <p:nvPr/>
          </p:nvSpPr>
          <p:spPr>
            <a:xfrm flipV="1">
              <a:off x="760409" y="3943647"/>
              <a:ext cx="576985" cy="98464"/>
            </a:xfrm>
            <a:prstGeom prst="line">
              <a:avLst/>
            </a:prstGeom>
            <a:noFill/>
            <a:ln w="19050" cap="flat">
              <a:solidFill>
                <a:srgbClr val="000000">
                  <a:alpha val="64566"/>
                </a:srgb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/>
              </a:pPr>
              <a:endParaRPr/>
            </a:p>
          </p:txBody>
        </p:sp>
        <p:sp>
          <p:nvSpPr>
            <p:cNvPr id="176" name="Joints and muscles"/>
            <p:cNvSpPr txBox="1"/>
            <p:nvPr/>
          </p:nvSpPr>
          <p:spPr>
            <a:xfrm>
              <a:off x="1135203" y="6090613"/>
              <a:ext cx="1926927" cy="355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lnSpc>
                  <a:spcPct val="80000"/>
                </a:lnSpc>
                <a:defRPr sz="1500" b="1" spc="45"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Joints and muscles</a:t>
              </a:r>
            </a:p>
          </p:txBody>
        </p:sp>
        <p:sp>
          <p:nvSpPr>
            <p:cNvPr id="177" name="Line"/>
            <p:cNvSpPr/>
            <p:nvPr/>
          </p:nvSpPr>
          <p:spPr>
            <a:xfrm>
              <a:off x="1062252" y="6448281"/>
              <a:ext cx="1954758" cy="1"/>
            </a:xfrm>
            <a:prstGeom prst="line">
              <a:avLst/>
            </a:prstGeom>
            <a:noFill/>
            <a:ln w="19050" cap="flat">
              <a:solidFill>
                <a:srgbClr val="000000">
                  <a:alpha val="64566"/>
                </a:srgb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/>
              </a:pPr>
              <a:endParaRPr/>
            </a:p>
          </p:txBody>
        </p:sp>
        <p:sp>
          <p:nvSpPr>
            <p:cNvPr id="178" name="Line"/>
            <p:cNvSpPr/>
            <p:nvPr/>
          </p:nvSpPr>
          <p:spPr>
            <a:xfrm flipV="1">
              <a:off x="377045" y="6446389"/>
              <a:ext cx="689822" cy="394274"/>
            </a:xfrm>
            <a:prstGeom prst="line">
              <a:avLst/>
            </a:prstGeom>
            <a:noFill/>
            <a:ln w="19050" cap="flat">
              <a:solidFill>
                <a:srgbClr val="000000">
                  <a:alpha val="64566"/>
                </a:srgb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/>
              </a:pPr>
              <a:endParaRPr/>
            </a:p>
          </p:txBody>
        </p:sp>
        <p:sp>
          <p:nvSpPr>
            <p:cNvPr id="179" name="Skin elasticity"/>
            <p:cNvSpPr txBox="1"/>
            <p:nvPr/>
          </p:nvSpPr>
          <p:spPr>
            <a:xfrm>
              <a:off x="1298858" y="2258118"/>
              <a:ext cx="1455763" cy="355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lnSpc>
                  <a:spcPct val="80000"/>
                </a:lnSpc>
                <a:defRPr sz="1500" b="1" spc="45"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Skin elasticity</a:t>
              </a:r>
            </a:p>
          </p:txBody>
        </p:sp>
        <p:sp>
          <p:nvSpPr>
            <p:cNvPr id="180" name="Line"/>
            <p:cNvSpPr/>
            <p:nvPr/>
          </p:nvSpPr>
          <p:spPr>
            <a:xfrm>
              <a:off x="1225907" y="2630359"/>
              <a:ext cx="1502976" cy="1"/>
            </a:xfrm>
            <a:prstGeom prst="line">
              <a:avLst/>
            </a:prstGeom>
            <a:noFill/>
            <a:ln w="19050" cap="flat">
              <a:solidFill>
                <a:srgbClr val="000000">
                  <a:alpha val="64566"/>
                </a:srgb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/>
              </a:pPr>
              <a:endParaRPr/>
            </a:p>
          </p:txBody>
        </p:sp>
        <p:sp>
          <p:nvSpPr>
            <p:cNvPr id="181" name="Line"/>
            <p:cNvSpPr/>
            <p:nvPr/>
          </p:nvSpPr>
          <p:spPr>
            <a:xfrm flipV="1">
              <a:off x="653536" y="2628466"/>
              <a:ext cx="576985" cy="131642"/>
            </a:xfrm>
            <a:prstGeom prst="line">
              <a:avLst/>
            </a:prstGeom>
            <a:noFill/>
            <a:ln w="19050" cap="flat">
              <a:solidFill>
                <a:srgbClr val="000000">
                  <a:alpha val="64566"/>
                </a:srgb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/>
              </a:pPr>
              <a:endParaRPr/>
            </a:p>
          </p:txBody>
        </p:sp>
        <p:sp>
          <p:nvSpPr>
            <p:cNvPr id="182" name="Heart function"/>
            <p:cNvSpPr txBox="1"/>
            <p:nvPr/>
          </p:nvSpPr>
          <p:spPr>
            <a:xfrm>
              <a:off x="1359818" y="1707231"/>
              <a:ext cx="1534695" cy="355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lnSpc>
                  <a:spcPct val="80000"/>
                </a:lnSpc>
                <a:defRPr sz="1500" b="1" spc="45"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Heart function</a:t>
              </a:r>
            </a:p>
          </p:txBody>
        </p:sp>
        <p:sp>
          <p:nvSpPr>
            <p:cNvPr id="183" name="Line"/>
            <p:cNvSpPr/>
            <p:nvPr/>
          </p:nvSpPr>
          <p:spPr>
            <a:xfrm>
              <a:off x="1286868" y="2079472"/>
              <a:ext cx="1588720" cy="1"/>
            </a:xfrm>
            <a:prstGeom prst="line">
              <a:avLst/>
            </a:prstGeom>
            <a:noFill/>
            <a:ln w="19050" cap="flat">
              <a:solidFill>
                <a:srgbClr val="000000">
                  <a:alpha val="64566"/>
                </a:srgb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/>
              </a:pPr>
              <a:endParaRPr/>
            </a:p>
          </p:txBody>
        </p:sp>
        <p:sp>
          <p:nvSpPr>
            <p:cNvPr id="184" name="Line"/>
            <p:cNvSpPr/>
            <p:nvPr/>
          </p:nvSpPr>
          <p:spPr>
            <a:xfrm flipV="1">
              <a:off x="714496" y="2077580"/>
              <a:ext cx="576986" cy="131641"/>
            </a:xfrm>
            <a:prstGeom prst="line">
              <a:avLst/>
            </a:prstGeom>
            <a:noFill/>
            <a:ln w="19050" cap="flat">
              <a:solidFill>
                <a:srgbClr val="000000">
                  <a:alpha val="64566"/>
                </a:srgb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/>
              </a:pPr>
              <a:endParaRPr/>
            </a:p>
          </p:txBody>
        </p:sp>
      </p:grpSp>
      <p:pic>
        <p:nvPicPr>
          <p:cNvPr id="186" name="logo.jpg" descr="log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185" y="9948292"/>
            <a:ext cx="2685203" cy="26852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="" xmlns:m="http://schemas.openxmlformats.org/officeDocument/2006/math" xmlns:a14="http://schemas.microsoft.com/office/drawing/2010/main">
      <p:transition spd="fast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business-presentation-full-original-size-bara-bilder.012.jpeg" descr="business-presentation-full-original-size-bara-bilder.01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89" name="Are you in the…"/>
          <p:cNvSpPr txBox="1"/>
          <p:nvPr/>
        </p:nvSpPr>
        <p:spPr>
          <a:xfrm>
            <a:off x="580742" y="5185047"/>
            <a:ext cx="10357621" cy="1976121"/>
          </a:xfrm>
          <a:prstGeom prst="rect">
            <a:avLst/>
          </a:prstGeom>
          <a:ln w="12700">
            <a:miter lim="400000"/>
          </a:ln>
          <a:effectLst>
            <a:outerShdw blurRad="863600" dist="50427" dir="7539566" rotWithShape="0">
              <a:schemeClr val="accent5">
                <a:hueOff val="-78390"/>
                <a:satOff val="8214"/>
                <a:lumOff val="-45178"/>
                <a:alpha val="49121"/>
              </a:scheme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2438338">
              <a:lnSpc>
                <a:spcPct val="80000"/>
              </a:lnSpc>
              <a:defRPr sz="6000" spc="420">
                <a:solidFill>
                  <a:srgbClr val="FFFFFF"/>
                </a:solidFill>
              </a:defRPr>
            </a:pPr>
            <a:r>
              <a:t>Are you in the</a:t>
            </a:r>
          </a:p>
          <a:p>
            <a:pPr algn="l" defTabSz="2438338">
              <a:lnSpc>
                <a:spcPct val="80000"/>
              </a:lnSpc>
              <a:defRPr sz="6000" b="1" spc="6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spc="0"/>
              <a:t>danger zone?</a:t>
            </a:r>
          </a:p>
        </p:txBody>
      </p:sp>
      <p:grpSp>
        <p:nvGrpSpPr>
          <p:cNvPr id="193" name="Group"/>
          <p:cNvGrpSpPr/>
          <p:nvPr/>
        </p:nvGrpSpPr>
        <p:grpSpPr>
          <a:xfrm>
            <a:off x="3645553" y="12451765"/>
            <a:ext cx="9872237" cy="1249798"/>
            <a:chOff x="75552" y="242453"/>
            <a:chExt cx="5848944" cy="1249797"/>
          </a:xfrm>
        </p:grpSpPr>
        <p:sp>
          <p:nvSpPr>
            <p:cNvPr id="190" name="• Nordic Council of Ministers,  Nordic Nutritional  Recommendations 2004/2012 - 5:1 or lower."/>
            <p:cNvSpPr/>
            <p:nvPr/>
          </p:nvSpPr>
          <p:spPr>
            <a:xfrm>
              <a:off x="75552" y="601780"/>
              <a:ext cx="4210530" cy="5642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lvl="2" algn="l" defTabSz="457200">
                <a:defRPr sz="1500" b="1" i="1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r>
                <a:rPr lang="en-US" b="0" dirty="0"/>
                <a:t>• </a:t>
              </a:r>
              <a:r>
                <a:rPr lang="en-US" b="0" dirty="0">
                  <a:latin typeface="+mn-lt"/>
                  <a:ea typeface="+mn-ea"/>
                  <a:cs typeface="+mn-cs"/>
                  <a:sym typeface="Open Sans Light"/>
                </a:rPr>
                <a:t>N</a:t>
              </a:r>
              <a:r>
                <a:rPr b="0" dirty="0">
                  <a:latin typeface="+mn-lt"/>
                  <a:ea typeface="+mn-ea"/>
                  <a:cs typeface="+mn-cs"/>
                  <a:sym typeface="Open Sans Light"/>
                </a:rPr>
                <a:t>ordic Council of Ministers, Nordic Nutritional </a:t>
              </a:r>
              <a:endParaRPr lang="en-US" b="0" dirty="0">
                <a:latin typeface="+mn-lt"/>
                <a:ea typeface="+mn-ea"/>
                <a:cs typeface="+mn-cs"/>
                <a:sym typeface="Open Sans Light"/>
              </a:endParaRPr>
            </a:p>
            <a:p>
              <a:pPr lvl="2" algn="l" defTabSz="457200">
                <a:defRPr sz="1500" b="1" i="1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r>
                <a:rPr b="0" dirty="0">
                  <a:latin typeface="+mn-lt"/>
                  <a:ea typeface="+mn-ea"/>
                  <a:cs typeface="+mn-cs"/>
                  <a:sym typeface="Open Sans Light"/>
                </a:rPr>
                <a:t> Recommendations 2004/2012 - 5:1 or lower. </a:t>
              </a:r>
            </a:p>
          </p:txBody>
        </p:sp>
        <p:sp>
          <p:nvSpPr>
            <p:cNvPr id="191" name="• The World Health Organization (WHO) - 4:1 or lower."/>
            <p:cNvSpPr/>
            <p:nvPr/>
          </p:nvSpPr>
          <p:spPr>
            <a:xfrm>
              <a:off x="2572263" y="561797"/>
              <a:ext cx="3352233" cy="6369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lvl="2" algn="l" defTabSz="457200">
                <a:lnSpc>
                  <a:spcPct val="120000"/>
                </a:lnSpc>
                <a:defRPr sz="1500" b="1" i="1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r>
                <a:rPr b="0" dirty="0">
                  <a:latin typeface="+mn-lt"/>
                  <a:ea typeface="+mn-ea"/>
                  <a:cs typeface="+mn-cs"/>
                  <a:sym typeface="Open Sans Light"/>
                </a:rPr>
                <a:t>• The World Health Organization</a:t>
              </a:r>
              <a:endParaRPr lang="en-US" b="0" dirty="0">
                <a:latin typeface="+mn-lt"/>
                <a:ea typeface="+mn-ea"/>
                <a:cs typeface="+mn-cs"/>
                <a:sym typeface="Open Sans Light"/>
              </a:endParaRPr>
            </a:p>
            <a:p>
              <a:pPr lvl="2" algn="l" defTabSz="457200">
                <a:lnSpc>
                  <a:spcPct val="120000"/>
                </a:lnSpc>
                <a:defRPr sz="1500" b="1" i="1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r>
                <a:rPr lang="en-US" b="0" dirty="0">
                  <a:latin typeface="+mn-lt"/>
                  <a:ea typeface="+mn-ea"/>
                  <a:cs typeface="+mn-cs"/>
                  <a:sym typeface="Open Sans Light"/>
                </a:rPr>
                <a:t>(</a:t>
              </a:r>
              <a:r>
                <a:rPr b="0" dirty="0">
                  <a:latin typeface="+mn-lt"/>
                  <a:ea typeface="+mn-ea"/>
                  <a:cs typeface="+mn-cs"/>
                  <a:sym typeface="Open Sans Light"/>
                </a:rPr>
                <a:t>WHO) - 4:1 or lower.</a:t>
              </a:r>
            </a:p>
          </p:txBody>
        </p:sp>
        <p:sp>
          <p:nvSpPr>
            <p:cNvPr id="192" name="REFERENCES"/>
            <p:cNvSpPr/>
            <p:nvPr/>
          </p:nvSpPr>
          <p:spPr>
            <a:xfrm>
              <a:off x="75552" y="242453"/>
              <a:ext cx="1194448" cy="1249797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lvl="2" algn="l" defTabSz="457200">
                <a:lnSpc>
                  <a:spcPct val="120000"/>
                </a:lnSpc>
                <a:defRPr sz="2000" b="1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r>
                <a:rPr dirty="0"/>
                <a:t>REFERENCES</a:t>
              </a:r>
            </a:p>
          </p:txBody>
        </p:sp>
      </p:grpSp>
      <p:sp>
        <p:nvSpPr>
          <p:cNvPr id="194" name="• Imbalance of Omega-6 and Omega-3…"/>
          <p:cNvSpPr txBox="1"/>
          <p:nvPr/>
        </p:nvSpPr>
        <p:spPr>
          <a:xfrm>
            <a:off x="580742" y="7325155"/>
            <a:ext cx="8558389" cy="270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145414" indent="-145414" algn="l" defTabSz="457200">
              <a:defRPr sz="3000">
                <a:solidFill>
                  <a:srgbClr val="FFFFFF"/>
                </a:solidFill>
              </a:defRPr>
            </a:pPr>
            <a:r>
              <a:t>• Imbalance of Omega-6 and Omega-3</a:t>
            </a:r>
          </a:p>
          <a:p>
            <a:pPr marL="145414" indent="-145414" algn="l" defTabSz="457200">
              <a:defRPr sz="3000">
                <a:solidFill>
                  <a:srgbClr val="FFFFFF"/>
                </a:solidFill>
              </a:defRPr>
            </a:pPr>
            <a:r>
              <a:t>• Low levels of Omega-3</a:t>
            </a:r>
          </a:p>
          <a:p>
            <a:pPr marL="145414" indent="-145414" algn="l" defTabSz="457200">
              <a:defRPr sz="3000">
                <a:solidFill>
                  <a:srgbClr val="FFFFFF"/>
                </a:solidFill>
              </a:defRPr>
            </a:pPr>
            <a:r>
              <a:t>• Inadequate polyphenols in our diet </a:t>
            </a:r>
          </a:p>
          <a:p>
            <a:pPr marL="145414" indent="-145414" algn="l" defTabSz="457200">
              <a:defRPr sz="3000">
                <a:solidFill>
                  <a:srgbClr val="FFFFFF"/>
                </a:solidFill>
              </a:defRPr>
            </a:pPr>
            <a:r>
              <a:t>• Low levels of vitamin D</a:t>
            </a:r>
            <a:r>
              <a:rPr baseline="-5999"/>
              <a:t>3</a:t>
            </a:r>
          </a:p>
        </p:txBody>
      </p:sp>
      <p:sp>
        <p:nvSpPr>
          <p:cNvPr id="195" name="RATIO"/>
          <p:cNvSpPr txBox="1"/>
          <p:nvPr/>
        </p:nvSpPr>
        <p:spPr>
          <a:xfrm>
            <a:off x="17164674" y="8356865"/>
            <a:ext cx="1205335" cy="533401"/>
          </a:xfrm>
          <a:prstGeom prst="rect">
            <a:avLst/>
          </a:prstGeom>
          <a:ln w="12700">
            <a:miter lim="400000"/>
          </a:ln>
          <a:effectLst>
            <a:outerShdw blurRad="190500" dir="2525127" rotWithShape="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90000"/>
              </a:lnSpc>
              <a:defRPr sz="2500" b="1" spc="225">
                <a:solidFill>
                  <a:srgbClr val="FF1A0E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t>RATIO</a:t>
            </a:r>
          </a:p>
        </p:txBody>
      </p:sp>
      <p:sp>
        <p:nvSpPr>
          <p:cNvPr id="196" name="15:1"/>
          <p:cNvSpPr txBox="1"/>
          <p:nvPr/>
        </p:nvSpPr>
        <p:spPr>
          <a:xfrm>
            <a:off x="16527322" y="7178145"/>
            <a:ext cx="1890131" cy="1320801"/>
          </a:xfrm>
          <a:prstGeom prst="rect">
            <a:avLst/>
          </a:prstGeom>
          <a:ln w="12700">
            <a:miter lim="400000"/>
          </a:ln>
          <a:effectLst>
            <a:outerShdw blurRad="190500" dir="7539566" rotWithShape="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90000"/>
              </a:lnSpc>
              <a:defRPr sz="7000" b="1">
                <a:solidFill>
                  <a:srgbClr val="FF1A0E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t>15:1</a:t>
            </a:r>
          </a:p>
        </p:txBody>
      </p:sp>
      <p:sp>
        <p:nvSpPr>
          <p:cNvPr id="197" name="Where you probably are"/>
          <p:cNvSpPr txBox="1"/>
          <p:nvPr/>
        </p:nvSpPr>
        <p:spPr>
          <a:xfrm>
            <a:off x="18559532" y="8077214"/>
            <a:ext cx="3899806" cy="53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ct val="90000"/>
              </a:lnSpc>
              <a:defRPr sz="25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t>Where you probably are</a:t>
            </a:r>
          </a:p>
        </p:txBody>
      </p:sp>
      <p:sp>
        <p:nvSpPr>
          <p:cNvPr id="198" name="RATIO"/>
          <p:cNvSpPr txBox="1"/>
          <p:nvPr/>
        </p:nvSpPr>
        <p:spPr>
          <a:xfrm>
            <a:off x="17069424" y="12314421"/>
            <a:ext cx="1300585" cy="533401"/>
          </a:xfrm>
          <a:prstGeom prst="rect">
            <a:avLst/>
          </a:prstGeom>
          <a:ln w="12700">
            <a:miter lim="400000"/>
          </a:ln>
          <a:effectLst>
            <a:outerShdw blurRad="190500" dir="2525127" rotWithShape="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90000"/>
              </a:lnSpc>
              <a:defRPr sz="2500" b="1" spc="375">
                <a:solidFill>
                  <a:srgbClr val="FF1A0E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t>RATIO</a:t>
            </a:r>
          </a:p>
        </p:txBody>
      </p:sp>
      <p:sp>
        <p:nvSpPr>
          <p:cNvPr id="199" name="25:1"/>
          <p:cNvSpPr txBox="1"/>
          <p:nvPr/>
        </p:nvSpPr>
        <p:spPr>
          <a:xfrm>
            <a:off x="16598443" y="11130964"/>
            <a:ext cx="1819011" cy="1320801"/>
          </a:xfrm>
          <a:prstGeom prst="rect">
            <a:avLst/>
          </a:prstGeom>
          <a:ln w="12700">
            <a:miter lim="400000"/>
          </a:ln>
          <a:effectLst>
            <a:outerShdw blurRad="190500" dir="2525127" rotWithShape="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90000"/>
              </a:lnSpc>
              <a:defRPr sz="7000" b="1" spc="-140">
                <a:solidFill>
                  <a:srgbClr val="FF1A0E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t>25:1</a:t>
            </a:r>
          </a:p>
        </p:txBody>
      </p:sp>
      <p:sp>
        <p:nvSpPr>
          <p:cNvPr id="200" name="Where your children probably are"/>
          <p:cNvSpPr txBox="1"/>
          <p:nvPr/>
        </p:nvSpPr>
        <p:spPr>
          <a:xfrm>
            <a:off x="18559532" y="12054071"/>
            <a:ext cx="5427155" cy="53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ct val="120000"/>
              </a:lnSpc>
              <a:defRPr sz="25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t>Where your children probably are</a:t>
            </a:r>
          </a:p>
        </p:txBody>
      </p:sp>
      <p:sp>
        <p:nvSpPr>
          <p:cNvPr id="201" name="RATIO"/>
          <p:cNvSpPr txBox="1"/>
          <p:nvPr/>
        </p:nvSpPr>
        <p:spPr>
          <a:xfrm>
            <a:off x="17298024" y="3179843"/>
            <a:ext cx="1110085" cy="533401"/>
          </a:xfrm>
          <a:prstGeom prst="rect">
            <a:avLst/>
          </a:prstGeom>
          <a:ln w="12700">
            <a:miter lim="400000"/>
          </a:ln>
          <a:effectLst>
            <a:outerShdw blurRad="558800" dist="51422" dir="7539566" rotWithShape="0">
              <a:srgbClr val="FFFFFF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90000"/>
              </a:lnSpc>
              <a:defRPr sz="2500" b="1" spc="75">
                <a:solidFill>
                  <a:srgbClr val="009A4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t>RATIO</a:t>
            </a:r>
          </a:p>
        </p:txBody>
      </p:sp>
      <p:sp>
        <p:nvSpPr>
          <p:cNvPr id="202" name="3:1"/>
          <p:cNvSpPr txBox="1"/>
          <p:nvPr/>
        </p:nvSpPr>
        <p:spPr>
          <a:xfrm>
            <a:off x="17007665" y="1979761"/>
            <a:ext cx="1473288" cy="1397001"/>
          </a:xfrm>
          <a:prstGeom prst="rect">
            <a:avLst/>
          </a:prstGeom>
          <a:ln w="12700">
            <a:miter lim="400000"/>
          </a:ln>
          <a:effectLst>
            <a:outerShdw blurRad="381000" dir="7539566" rotWithShape="0">
              <a:srgbClr val="FFFFFF">
                <a:alpha val="49652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90000"/>
              </a:lnSpc>
              <a:defRPr sz="7500" b="1">
                <a:solidFill>
                  <a:srgbClr val="009A4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t>3:1</a:t>
            </a:r>
          </a:p>
        </p:txBody>
      </p:sp>
      <p:sp>
        <p:nvSpPr>
          <p:cNvPr id="203" name="Where you want to be"/>
          <p:cNvSpPr txBox="1"/>
          <p:nvPr/>
        </p:nvSpPr>
        <p:spPr>
          <a:xfrm>
            <a:off x="18623032" y="2934673"/>
            <a:ext cx="3591608" cy="533401"/>
          </a:xfrm>
          <a:prstGeom prst="rect">
            <a:avLst/>
          </a:prstGeom>
          <a:ln w="12700">
            <a:miter lim="400000"/>
          </a:ln>
          <a:effectLst>
            <a:outerShdw blurRad="444500" dir="7911835" rotWithShape="0">
              <a:schemeClr val="accent1">
                <a:alpha val="46877"/>
              </a:scheme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ct val="120000"/>
              </a:lnSpc>
              <a:defRPr sz="25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t>Where you want to be</a:t>
            </a:r>
          </a:p>
        </p:txBody>
      </p:sp>
      <p:pic>
        <p:nvPicPr>
          <p:cNvPr id="204" name="logo.jpg" descr="log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185" y="9948292"/>
            <a:ext cx="2685203" cy="26852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="" xmlns:m="http://schemas.openxmlformats.org/officeDocument/2006/math" xmlns:a14="http://schemas.microsoft.com/office/drawing/2010/main">
      <p:transition spd="fast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TEST-eu-business-presentation-part-1-without-coffee.015.jpg" descr="TEST-eu-business-presentation-part-1-without-coffee.0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7" name="Would you like to take a test…"/>
          <p:cNvSpPr txBox="1"/>
          <p:nvPr/>
        </p:nvSpPr>
        <p:spPr>
          <a:xfrm>
            <a:off x="741025" y="1422461"/>
            <a:ext cx="13061885" cy="2038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algn="l" defTabSz="2438338">
              <a:lnSpc>
                <a:spcPct val="80000"/>
              </a:lnSpc>
              <a:defRPr sz="6000" spc="420"/>
            </a:pPr>
            <a:r>
              <a:t>Would you like to take a test</a:t>
            </a:r>
          </a:p>
          <a:p>
            <a:pPr algn="l" defTabSz="2438338">
              <a:lnSpc>
                <a:spcPct val="80000"/>
              </a:lnSpc>
              <a:defRPr sz="6000" spc="600"/>
            </a:pPr>
            <a:r>
              <a:rPr b="1" spc="0">
                <a:latin typeface="Open Sans"/>
                <a:ea typeface="Open Sans"/>
                <a:cs typeface="Open Sans"/>
                <a:sym typeface="Open Sans"/>
              </a:rPr>
              <a:t>and find out your results? </a:t>
            </a:r>
          </a:p>
        </p:txBody>
      </p:sp>
      <p:sp>
        <p:nvSpPr>
          <p:cNvPr id="208" name="Money-Back Guarantee:  Applies if you have an Omega-6:3 Balance of 3:1 or better on your first BalanceTest.  This offer is only valid if a monthly subscription was chosen."/>
          <p:cNvSpPr txBox="1"/>
          <p:nvPr/>
        </p:nvSpPr>
        <p:spPr>
          <a:xfrm>
            <a:off x="7191563" y="11313211"/>
            <a:ext cx="11608705" cy="1267461"/>
          </a:xfrm>
          <a:prstGeom prst="rect">
            <a:avLst/>
          </a:prstGeom>
          <a:ln w="12700">
            <a:miter lim="400000"/>
          </a:ln>
          <a:effectLst>
            <a:outerShdw blurRad="698500" dist="25400" dir="5400000" rotWithShape="0">
              <a:srgbClr val="FFFFFF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lnSpc>
                <a:spcPct val="120000"/>
              </a:lnSpc>
              <a:defRPr sz="2000" spc="39"/>
            </a:pPr>
            <a:r>
              <a:rPr b="1">
                <a:latin typeface="Open Sans"/>
                <a:ea typeface="Open Sans"/>
                <a:cs typeface="Open Sans"/>
                <a:sym typeface="Open Sans"/>
              </a:rPr>
              <a:t>Money-Back Guarantee:</a:t>
            </a:r>
            <a:r>
              <a:t> </a:t>
            </a:r>
            <a:br/>
            <a:r>
              <a:t>Applies if you have an Omega-6:3 Balance of 3:1 or better on your first BalanceTest. </a:t>
            </a:r>
            <a:br/>
            <a:r>
              <a:t>This offer is only valid if a monthly subscription was chosen.</a:t>
            </a:r>
          </a:p>
        </p:txBody>
      </p:sp>
      <p:pic>
        <p:nvPicPr>
          <p:cNvPr id="209" name="moneybackgarandy.png" descr="moneybackgarand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3731" y="11290892"/>
            <a:ext cx="1312098" cy="1312099"/>
          </a:xfrm>
          <a:prstGeom prst="rect">
            <a:avLst/>
          </a:prstGeom>
          <a:ln w="12700">
            <a:miter lim="400000"/>
          </a:ln>
        </p:spPr>
      </p:pic>
      <p:pic>
        <p:nvPicPr>
          <p:cNvPr id="210" name="logo.jpg" descr="log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185" y="9948292"/>
            <a:ext cx="2685203" cy="26852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="" xmlns:m="http://schemas.openxmlformats.org/officeDocument/2006/math" xmlns:a14="http://schemas.microsoft.com/office/drawing/2010/main">
      <p:transition spd="fast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business-presentation-full-original-size-bara-bilder.020.jpeg" descr="business-presentation-full-original-size-bara-bilder.02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213" name="Good hair quality"/>
          <p:cNvSpPr txBox="1"/>
          <p:nvPr/>
        </p:nvSpPr>
        <p:spPr>
          <a:xfrm>
            <a:off x="16297243" y="4069529"/>
            <a:ext cx="1800197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80000"/>
              </a:lnSpc>
              <a:defRPr sz="1500" b="1" spc="45">
                <a:solidFill>
                  <a:srgbClr val="52849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t>Good hair quality</a:t>
            </a:r>
          </a:p>
        </p:txBody>
      </p:sp>
      <p:sp>
        <p:nvSpPr>
          <p:cNvPr id="214" name="Joints and muscles work"/>
          <p:cNvSpPr txBox="1"/>
          <p:nvPr/>
        </p:nvSpPr>
        <p:spPr>
          <a:xfrm>
            <a:off x="16297243" y="9163014"/>
            <a:ext cx="2468029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80000"/>
              </a:lnSpc>
              <a:defRPr sz="1500" b="1" spc="45">
                <a:solidFill>
                  <a:srgbClr val="52849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t>Joints and muscles work</a:t>
            </a:r>
          </a:p>
        </p:txBody>
      </p:sp>
      <p:sp>
        <p:nvSpPr>
          <p:cNvPr id="215" name="Inner organs work"/>
          <p:cNvSpPr txBox="1"/>
          <p:nvPr/>
        </p:nvSpPr>
        <p:spPr>
          <a:xfrm>
            <a:off x="16297243" y="7246608"/>
            <a:ext cx="1892098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80000"/>
              </a:lnSpc>
              <a:defRPr sz="1500" b="1" spc="45">
                <a:solidFill>
                  <a:srgbClr val="52849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t>Inner organs work</a:t>
            </a:r>
          </a:p>
        </p:txBody>
      </p:sp>
      <p:sp>
        <p:nvSpPr>
          <p:cNvPr id="216" name="Normal brain function"/>
          <p:cNvSpPr txBox="1"/>
          <p:nvPr/>
        </p:nvSpPr>
        <p:spPr>
          <a:xfrm>
            <a:off x="16205471" y="3476357"/>
            <a:ext cx="2278842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80000"/>
              </a:lnSpc>
              <a:defRPr sz="1500" b="1" spc="45">
                <a:solidFill>
                  <a:srgbClr val="52849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t>Normal brain function</a:t>
            </a:r>
          </a:p>
        </p:txBody>
      </p:sp>
      <p:sp>
        <p:nvSpPr>
          <p:cNvPr id="217" name="Skin elasticity"/>
          <p:cNvSpPr txBox="1"/>
          <p:nvPr/>
        </p:nvSpPr>
        <p:spPr>
          <a:xfrm>
            <a:off x="16297243" y="6688531"/>
            <a:ext cx="1455764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80000"/>
              </a:lnSpc>
              <a:defRPr sz="1500" b="1" spc="45">
                <a:solidFill>
                  <a:srgbClr val="52849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t>Skin elasticity</a:t>
            </a:r>
          </a:p>
        </p:txBody>
      </p:sp>
      <p:sp>
        <p:nvSpPr>
          <p:cNvPr id="218" name="Line"/>
          <p:cNvSpPr/>
          <p:nvPr/>
        </p:nvSpPr>
        <p:spPr>
          <a:xfrm>
            <a:off x="16137960" y="3844855"/>
            <a:ext cx="2312264" cy="1"/>
          </a:xfrm>
          <a:prstGeom prst="line">
            <a:avLst/>
          </a:prstGeom>
          <a:ln w="19050">
            <a:solidFill>
              <a:srgbClr val="719AA9">
                <a:alpha val="6456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  <a:endParaRPr/>
          </a:p>
        </p:txBody>
      </p:sp>
      <p:sp>
        <p:nvSpPr>
          <p:cNvPr id="219" name="Line"/>
          <p:cNvSpPr/>
          <p:nvPr/>
        </p:nvSpPr>
        <p:spPr>
          <a:xfrm flipV="1">
            <a:off x="15334341" y="3840194"/>
            <a:ext cx="805635" cy="805635"/>
          </a:xfrm>
          <a:prstGeom prst="line">
            <a:avLst/>
          </a:prstGeom>
          <a:ln w="19050">
            <a:solidFill>
              <a:srgbClr val="719AA9">
                <a:alpha val="6456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  <a:endParaRPr/>
          </a:p>
        </p:txBody>
      </p:sp>
      <p:sp>
        <p:nvSpPr>
          <p:cNvPr id="220" name="Line"/>
          <p:cNvSpPr/>
          <p:nvPr/>
        </p:nvSpPr>
        <p:spPr>
          <a:xfrm>
            <a:off x="16224293" y="4441004"/>
            <a:ext cx="1794895" cy="1"/>
          </a:xfrm>
          <a:prstGeom prst="line">
            <a:avLst/>
          </a:prstGeom>
          <a:ln w="19050">
            <a:solidFill>
              <a:srgbClr val="719AA9">
                <a:alpha val="6456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  <a:endParaRPr/>
          </a:p>
        </p:txBody>
      </p:sp>
      <p:sp>
        <p:nvSpPr>
          <p:cNvPr id="221" name="Line"/>
          <p:cNvSpPr/>
          <p:nvPr/>
        </p:nvSpPr>
        <p:spPr>
          <a:xfrm flipV="1">
            <a:off x="15423272" y="4439112"/>
            <a:ext cx="805635" cy="805635"/>
          </a:xfrm>
          <a:prstGeom prst="line">
            <a:avLst/>
          </a:prstGeom>
          <a:ln w="19050">
            <a:solidFill>
              <a:srgbClr val="719AA9">
                <a:alpha val="6456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  <a:endParaRPr/>
          </a:p>
        </p:txBody>
      </p:sp>
      <p:sp>
        <p:nvSpPr>
          <p:cNvPr id="222" name="Line"/>
          <p:cNvSpPr/>
          <p:nvPr/>
        </p:nvSpPr>
        <p:spPr>
          <a:xfrm>
            <a:off x="16224293" y="7060772"/>
            <a:ext cx="1455763" cy="1"/>
          </a:xfrm>
          <a:prstGeom prst="line">
            <a:avLst/>
          </a:prstGeom>
          <a:ln w="19050">
            <a:solidFill>
              <a:srgbClr val="719AA9">
                <a:alpha val="6456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  <a:endParaRPr/>
          </a:p>
        </p:txBody>
      </p:sp>
      <p:sp>
        <p:nvSpPr>
          <p:cNvPr id="223" name="Line"/>
          <p:cNvSpPr/>
          <p:nvPr/>
        </p:nvSpPr>
        <p:spPr>
          <a:xfrm flipV="1">
            <a:off x="15651921" y="7058879"/>
            <a:ext cx="576986" cy="131642"/>
          </a:xfrm>
          <a:prstGeom prst="line">
            <a:avLst/>
          </a:prstGeom>
          <a:ln w="19050">
            <a:solidFill>
              <a:srgbClr val="719AA9">
                <a:alpha val="6456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  <a:endParaRPr/>
          </a:p>
        </p:txBody>
      </p:sp>
      <p:sp>
        <p:nvSpPr>
          <p:cNvPr id="224" name="Line"/>
          <p:cNvSpPr/>
          <p:nvPr/>
        </p:nvSpPr>
        <p:spPr>
          <a:xfrm>
            <a:off x="16224293" y="7601364"/>
            <a:ext cx="1946097" cy="1"/>
          </a:xfrm>
          <a:prstGeom prst="line">
            <a:avLst/>
          </a:prstGeom>
          <a:ln w="19050">
            <a:solidFill>
              <a:srgbClr val="719AA9">
                <a:alpha val="6456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  <a:endParaRPr/>
          </a:p>
        </p:txBody>
      </p:sp>
      <p:sp>
        <p:nvSpPr>
          <p:cNvPr id="225" name="Line"/>
          <p:cNvSpPr/>
          <p:nvPr/>
        </p:nvSpPr>
        <p:spPr>
          <a:xfrm flipV="1">
            <a:off x="15651922" y="7599472"/>
            <a:ext cx="576985" cy="98464"/>
          </a:xfrm>
          <a:prstGeom prst="line">
            <a:avLst/>
          </a:prstGeom>
          <a:ln w="19050">
            <a:solidFill>
              <a:srgbClr val="719AA9">
                <a:alpha val="6456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  <a:endParaRPr/>
          </a:p>
        </p:txBody>
      </p:sp>
      <p:sp>
        <p:nvSpPr>
          <p:cNvPr id="226" name="Line"/>
          <p:cNvSpPr/>
          <p:nvPr/>
        </p:nvSpPr>
        <p:spPr>
          <a:xfrm>
            <a:off x="16224293" y="9520682"/>
            <a:ext cx="2478868" cy="1"/>
          </a:xfrm>
          <a:prstGeom prst="line">
            <a:avLst/>
          </a:prstGeom>
          <a:ln w="19050">
            <a:solidFill>
              <a:srgbClr val="528497">
                <a:alpha val="6456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  <a:endParaRPr/>
          </a:p>
        </p:txBody>
      </p:sp>
      <p:sp>
        <p:nvSpPr>
          <p:cNvPr id="227" name="Line"/>
          <p:cNvSpPr/>
          <p:nvPr/>
        </p:nvSpPr>
        <p:spPr>
          <a:xfrm flipV="1">
            <a:off x="15539085" y="9518790"/>
            <a:ext cx="689822" cy="394274"/>
          </a:xfrm>
          <a:prstGeom prst="line">
            <a:avLst/>
          </a:prstGeom>
          <a:ln w="19050">
            <a:solidFill>
              <a:srgbClr val="528497">
                <a:alpha val="6456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  <a:endParaRPr/>
          </a:p>
        </p:txBody>
      </p:sp>
      <p:sp>
        <p:nvSpPr>
          <p:cNvPr id="228" name="We can bring you back  into balance in 120 days"/>
          <p:cNvSpPr txBox="1"/>
          <p:nvPr/>
        </p:nvSpPr>
        <p:spPr>
          <a:xfrm>
            <a:off x="738398" y="1404498"/>
            <a:ext cx="11301737" cy="4433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/>
          <a:lstStyle/>
          <a:p>
            <a:pPr algn="l" defTabSz="2438338">
              <a:lnSpc>
                <a:spcPct val="80000"/>
              </a:lnSpc>
              <a:defRPr sz="6000" spc="600"/>
            </a:pPr>
            <a:r>
              <a:rPr spc="420"/>
              <a:t>We can bring you back </a:t>
            </a:r>
            <a:br>
              <a:rPr spc="420"/>
            </a:br>
            <a:r>
              <a:rPr spc="420"/>
              <a:t>into balance </a:t>
            </a:r>
            <a:r>
              <a:rPr b="1" spc="0">
                <a:latin typeface="Open Sans"/>
                <a:ea typeface="Open Sans"/>
                <a:cs typeface="Open Sans"/>
                <a:sym typeface="Open Sans"/>
              </a:rPr>
              <a:t>in 120 days</a:t>
            </a:r>
          </a:p>
        </p:txBody>
      </p:sp>
      <p:sp>
        <p:nvSpPr>
          <p:cNvPr id="229" name="Heart function"/>
          <p:cNvSpPr txBox="1"/>
          <p:nvPr/>
        </p:nvSpPr>
        <p:spPr>
          <a:xfrm>
            <a:off x="16354393" y="6135341"/>
            <a:ext cx="1534695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80000"/>
              </a:lnSpc>
              <a:defRPr sz="1500" b="1" spc="45">
                <a:solidFill>
                  <a:srgbClr val="52849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t>Heart function</a:t>
            </a:r>
          </a:p>
        </p:txBody>
      </p:sp>
      <p:sp>
        <p:nvSpPr>
          <p:cNvPr id="230" name="Line"/>
          <p:cNvSpPr/>
          <p:nvPr/>
        </p:nvSpPr>
        <p:spPr>
          <a:xfrm>
            <a:off x="16281443" y="6507581"/>
            <a:ext cx="1534694" cy="1"/>
          </a:xfrm>
          <a:prstGeom prst="line">
            <a:avLst/>
          </a:prstGeom>
          <a:ln w="19050">
            <a:solidFill>
              <a:srgbClr val="719AA9">
                <a:alpha val="6456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  <a:endParaRPr/>
          </a:p>
        </p:txBody>
      </p:sp>
      <p:sp>
        <p:nvSpPr>
          <p:cNvPr id="231" name="Line"/>
          <p:cNvSpPr/>
          <p:nvPr/>
        </p:nvSpPr>
        <p:spPr>
          <a:xfrm flipV="1">
            <a:off x="15709071" y="6505689"/>
            <a:ext cx="576986" cy="131641"/>
          </a:xfrm>
          <a:prstGeom prst="line">
            <a:avLst/>
          </a:prstGeom>
          <a:ln w="19050">
            <a:solidFill>
              <a:srgbClr val="719AA9">
                <a:alpha val="6456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  <a:endParaRPr/>
          </a:p>
        </p:txBody>
      </p:sp>
      <p:pic>
        <p:nvPicPr>
          <p:cNvPr id="232" name="logo.jpg" descr="log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185" y="9948292"/>
            <a:ext cx="2685203" cy="26852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="" xmlns:m="http://schemas.openxmlformats.org/officeDocument/2006/math" xmlns:a14="http://schemas.microsoft.com/office/drawing/2010/main">
      <p:transition spd="fast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TEST-eu-business-presentation-part-1-without-coffee.025.jpg" descr="TEST-eu-business-presentation-part-1-without-coffee.02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3185" y="3359258"/>
            <a:ext cx="8686801" cy="9753601"/>
          </a:xfrm>
          <a:prstGeom prst="rect">
            <a:avLst/>
          </a:prstGeom>
          <a:ln w="12700">
            <a:miter lim="400000"/>
          </a:ln>
        </p:spPr>
      </p:pic>
      <p:sp>
        <p:nvSpPr>
          <p:cNvPr id="235" name="With our unique,  test-based formula"/>
          <p:cNvSpPr txBox="1"/>
          <p:nvPr/>
        </p:nvSpPr>
        <p:spPr>
          <a:xfrm>
            <a:off x="751185" y="1422432"/>
            <a:ext cx="16487854" cy="19761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2438338">
              <a:lnSpc>
                <a:spcPct val="80000"/>
              </a:lnSpc>
              <a:defRPr sz="6000" spc="600"/>
            </a:pPr>
            <a:r>
              <a:rPr spc="420"/>
              <a:t>With our unique, </a:t>
            </a:r>
            <a:br>
              <a:rPr spc="420"/>
            </a:br>
            <a:r>
              <a:rPr b="1" spc="0">
                <a:latin typeface="Open Sans"/>
                <a:ea typeface="Open Sans"/>
                <a:cs typeface="Open Sans"/>
                <a:sym typeface="Open Sans"/>
              </a:rPr>
              <a:t>test-based formula</a:t>
            </a:r>
          </a:p>
        </p:txBody>
      </p:sp>
      <p:grpSp>
        <p:nvGrpSpPr>
          <p:cNvPr id="239" name="Group"/>
          <p:cNvGrpSpPr/>
          <p:nvPr/>
        </p:nvGrpSpPr>
        <p:grpSpPr>
          <a:xfrm>
            <a:off x="3918178" y="7334358"/>
            <a:ext cx="6208270" cy="533401"/>
            <a:chOff x="0" y="0"/>
            <a:chExt cx="6208269" cy="533400"/>
          </a:xfrm>
        </p:grpSpPr>
        <p:sp>
          <p:nvSpPr>
            <p:cNvPr id="236" name="Vitamin D3"/>
            <p:cNvSpPr txBox="1"/>
            <p:nvPr/>
          </p:nvSpPr>
          <p:spPr>
            <a:xfrm>
              <a:off x="0" y="-1"/>
              <a:ext cx="4131277" cy="533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algn="r">
                <a:defRPr sz="2500"/>
              </a:pPr>
              <a:r>
                <a:t>Vitamin D</a:t>
              </a:r>
              <a:r>
                <a:rPr baseline="-5999"/>
                <a:t>3</a:t>
              </a:r>
            </a:p>
          </p:txBody>
        </p:sp>
        <p:sp>
          <p:nvSpPr>
            <p:cNvPr id="237" name="Circle"/>
            <p:cNvSpPr/>
            <p:nvPr/>
          </p:nvSpPr>
          <p:spPr>
            <a:xfrm>
              <a:off x="6083253" y="204192"/>
              <a:ext cx="125017" cy="125016"/>
            </a:xfrm>
            <a:prstGeom prst="ellipse">
              <a:avLst/>
            </a:prstGeom>
            <a:solidFill>
              <a:srgbClr val="440099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EE6F02"/>
                  </a:solidFill>
                </a:defRPr>
              </a:pPr>
              <a:endParaRPr/>
            </a:p>
          </p:txBody>
        </p:sp>
        <p:sp>
          <p:nvSpPr>
            <p:cNvPr id="238" name="Line"/>
            <p:cNvSpPr/>
            <p:nvPr/>
          </p:nvSpPr>
          <p:spPr>
            <a:xfrm>
              <a:off x="4276725" y="266700"/>
              <a:ext cx="1887454" cy="0"/>
            </a:xfrm>
            <a:prstGeom prst="line">
              <a:avLst/>
            </a:prstGeom>
            <a:noFill/>
            <a:ln w="19050" cap="flat">
              <a:solidFill>
                <a:srgbClr val="440099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/>
              </a:pPr>
              <a:endParaRPr/>
            </a:p>
          </p:txBody>
        </p:sp>
      </p:grpSp>
      <p:grpSp>
        <p:nvGrpSpPr>
          <p:cNvPr id="243" name="Group"/>
          <p:cNvGrpSpPr/>
          <p:nvPr/>
        </p:nvGrpSpPr>
        <p:grpSpPr>
          <a:xfrm>
            <a:off x="3482607" y="5413157"/>
            <a:ext cx="6643841" cy="965201"/>
            <a:chOff x="0" y="0"/>
            <a:chExt cx="6643840" cy="965200"/>
          </a:xfrm>
        </p:grpSpPr>
        <p:sp>
          <p:nvSpPr>
            <p:cNvPr id="240" name="Omega-3, EPA, DHA, DPA  (from wild fish)"/>
            <p:cNvSpPr txBox="1"/>
            <p:nvPr/>
          </p:nvSpPr>
          <p:spPr>
            <a:xfrm>
              <a:off x="0" y="0"/>
              <a:ext cx="4566848" cy="965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algn="r">
                <a:defRPr sz="2500"/>
              </a:pPr>
              <a:r>
                <a:t>Omega-3, EPA, DHA, DPA </a:t>
              </a:r>
              <a:br/>
              <a:r>
                <a:t>(from wild fish)</a:t>
              </a:r>
            </a:p>
          </p:txBody>
        </p:sp>
        <p:sp>
          <p:nvSpPr>
            <p:cNvPr id="241" name="Circle"/>
            <p:cNvSpPr/>
            <p:nvPr/>
          </p:nvSpPr>
          <p:spPr>
            <a:xfrm>
              <a:off x="6518824" y="420091"/>
              <a:ext cx="125017" cy="125017"/>
            </a:xfrm>
            <a:prstGeom prst="ellipse">
              <a:avLst/>
            </a:prstGeom>
            <a:solidFill>
              <a:srgbClr val="440099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EE6F02"/>
                  </a:solidFill>
                </a:defRPr>
              </a:pPr>
              <a:endParaRPr/>
            </a:p>
          </p:txBody>
        </p:sp>
        <p:sp>
          <p:nvSpPr>
            <p:cNvPr id="242" name="Line"/>
            <p:cNvSpPr/>
            <p:nvPr/>
          </p:nvSpPr>
          <p:spPr>
            <a:xfrm>
              <a:off x="4712296" y="482599"/>
              <a:ext cx="1887454" cy="1"/>
            </a:xfrm>
            <a:prstGeom prst="line">
              <a:avLst/>
            </a:prstGeom>
            <a:noFill/>
            <a:ln w="19050" cap="flat">
              <a:solidFill>
                <a:srgbClr val="440099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/>
              </a:pPr>
              <a:endParaRPr/>
            </a:p>
          </p:txBody>
        </p:sp>
      </p:grpSp>
      <p:grpSp>
        <p:nvGrpSpPr>
          <p:cNvPr id="247" name="Group"/>
          <p:cNvGrpSpPr/>
          <p:nvPr/>
        </p:nvGrpSpPr>
        <p:grpSpPr>
          <a:xfrm>
            <a:off x="14271060" y="5629057"/>
            <a:ext cx="6812961" cy="533401"/>
            <a:chOff x="0" y="0"/>
            <a:chExt cx="6812960" cy="533400"/>
          </a:xfrm>
        </p:grpSpPr>
        <p:sp>
          <p:nvSpPr>
            <p:cNvPr id="244" name="No oxidation"/>
            <p:cNvSpPr txBox="1"/>
            <p:nvPr/>
          </p:nvSpPr>
          <p:spPr>
            <a:xfrm>
              <a:off x="2118219" y="0"/>
              <a:ext cx="4694742" cy="533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l">
                <a:defRPr sz="2500"/>
              </a:lvl1pPr>
            </a:lstStyle>
            <a:p>
              <a:r>
                <a:t>No oxidation</a:t>
              </a:r>
            </a:p>
          </p:txBody>
        </p:sp>
        <p:sp>
          <p:nvSpPr>
            <p:cNvPr id="245" name="Circle"/>
            <p:cNvSpPr/>
            <p:nvPr/>
          </p:nvSpPr>
          <p:spPr>
            <a:xfrm flipH="1">
              <a:off x="0" y="204191"/>
              <a:ext cx="125016" cy="125017"/>
            </a:xfrm>
            <a:prstGeom prst="ellipse">
              <a:avLst/>
            </a:prstGeom>
            <a:solidFill>
              <a:srgbClr val="440099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EE6F02"/>
                  </a:solidFill>
                </a:defRPr>
              </a:pPr>
              <a:endParaRPr/>
            </a:p>
          </p:txBody>
        </p:sp>
        <p:sp>
          <p:nvSpPr>
            <p:cNvPr id="246" name="Line"/>
            <p:cNvSpPr/>
            <p:nvPr/>
          </p:nvSpPr>
          <p:spPr>
            <a:xfrm>
              <a:off x="44090" y="266699"/>
              <a:ext cx="1887454" cy="1"/>
            </a:xfrm>
            <a:prstGeom prst="line">
              <a:avLst/>
            </a:prstGeom>
            <a:noFill/>
            <a:ln w="19050" cap="flat">
              <a:solidFill>
                <a:srgbClr val="440099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/>
              </a:pPr>
              <a:endParaRPr/>
            </a:p>
          </p:txBody>
        </p:sp>
      </p:grpSp>
      <p:grpSp>
        <p:nvGrpSpPr>
          <p:cNvPr id="251" name="Group"/>
          <p:cNvGrpSpPr/>
          <p:nvPr/>
        </p:nvGrpSpPr>
        <p:grpSpPr>
          <a:xfrm>
            <a:off x="14271059" y="4139654"/>
            <a:ext cx="5921218" cy="533401"/>
            <a:chOff x="0" y="0"/>
            <a:chExt cx="5921216" cy="533400"/>
          </a:xfrm>
        </p:grpSpPr>
        <p:sp>
          <p:nvSpPr>
            <p:cNvPr id="248" name="Dosage by weight"/>
            <p:cNvSpPr txBox="1"/>
            <p:nvPr/>
          </p:nvSpPr>
          <p:spPr>
            <a:xfrm>
              <a:off x="2118221" y="0"/>
              <a:ext cx="3802996" cy="533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l">
                <a:defRPr sz="2500"/>
              </a:lvl1pPr>
            </a:lstStyle>
            <a:p>
              <a:r>
                <a:t>Dosage by weight</a:t>
              </a:r>
            </a:p>
          </p:txBody>
        </p:sp>
        <p:sp>
          <p:nvSpPr>
            <p:cNvPr id="249" name="Circle"/>
            <p:cNvSpPr/>
            <p:nvPr/>
          </p:nvSpPr>
          <p:spPr>
            <a:xfrm flipH="1">
              <a:off x="0" y="204192"/>
              <a:ext cx="125016" cy="125016"/>
            </a:xfrm>
            <a:prstGeom prst="ellipse">
              <a:avLst/>
            </a:prstGeom>
            <a:solidFill>
              <a:srgbClr val="440099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EE6F02"/>
                  </a:solidFill>
                </a:defRPr>
              </a:pPr>
              <a:endParaRPr/>
            </a:p>
          </p:txBody>
        </p:sp>
        <p:sp>
          <p:nvSpPr>
            <p:cNvPr id="250" name="Line"/>
            <p:cNvSpPr/>
            <p:nvPr/>
          </p:nvSpPr>
          <p:spPr>
            <a:xfrm>
              <a:off x="52697" y="266699"/>
              <a:ext cx="1870243" cy="1"/>
            </a:xfrm>
            <a:prstGeom prst="line">
              <a:avLst/>
            </a:prstGeom>
            <a:noFill/>
            <a:ln w="19050" cap="flat">
              <a:solidFill>
                <a:srgbClr val="440099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/>
              </a:pPr>
              <a:endParaRPr/>
            </a:p>
          </p:txBody>
        </p:sp>
      </p:grpSp>
      <p:grpSp>
        <p:nvGrpSpPr>
          <p:cNvPr id="255" name="Group"/>
          <p:cNvGrpSpPr/>
          <p:nvPr/>
        </p:nvGrpSpPr>
        <p:grpSpPr>
          <a:xfrm>
            <a:off x="2841322" y="3707853"/>
            <a:ext cx="7285126" cy="1397001"/>
            <a:chOff x="0" y="0"/>
            <a:chExt cx="7285125" cy="1397000"/>
          </a:xfrm>
        </p:grpSpPr>
        <p:sp>
          <p:nvSpPr>
            <p:cNvPr id="252" name="Polyphenols  (olive)"/>
            <p:cNvSpPr txBox="1"/>
            <p:nvPr/>
          </p:nvSpPr>
          <p:spPr>
            <a:xfrm>
              <a:off x="0" y="0"/>
              <a:ext cx="5208133" cy="1397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r">
                <a:defRPr sz="2500"/>
              </a:pPr>
              <a:r>
                <a:t>Polyphenols </a:t>
              </a:r>
              <a:br/>
              <a:r>
                <a:t>(olive)</a:t>
              </a:r>
            </a:p>
          </p:txBody>
        </p:sp>
        <p:sp>
          <p:nvSpPr>
            <p:cNvPr id="253" name="Line"/>
            <p:cNvSpPr/>
            <p:nvPr/>
          </p:nvSpPr>
          <p:spPr>
            <a:xfrm>
              <a:off x="5362186" y="698499"/>
              <a:ext cx="1870243" cy="1"/>
            </a:xfrm>
            <a:prstGeom prst="line">
              <a:avLst/>
            </a:prstGeom>
            <a:noFill/>
            <a:ln w="19050" cap="flat">
              <a:solidFill>
                <a:srgbClr val="440099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/>
              </a:pPr>
              <a:endParaRPr/>
            </a:p>
          </p:txBody>
        </p:sp>
        <p:sp>
          <p:nvSpPr>
            <p:cNvPr id="254" name="Circle"/>
            <p:cNvSpPr/>
            <p:nvPr/>
          </p:nvSpPr>
          <p:spPr>
            <a:xfrm flipH="1">
              <a:off x="7160109" y="635992"/>
              <a:ext cx="125017" cy="125017"/>
            </a:xfrm>
            <a:prstGeom prst="ellipse">
              <a:avLst/>
            </a:prstGeom>
            <a:solidFill>
              <a:srgbClr val="440099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EE6F02"/>
                  </a:solidFill>
                </a:defRPr>
              </a:pPr>
              <a:endParaRPr/>
            </a:p>
          </p:txBody>
        </p:sp>
      </p:grpSp>
      <p:grpSp>
        <p:nvGrpSpPr>
          <p:cNvPr id="259" name="Group"/>
          <p:cNvGrpSpPr/>
          <p:nvPr/>
        </p:nvGrpSpPr>
        <p:grpSpPr>
          <a:xfrm>
            <a:off x="3918178" y="8607859"/>
            <a:ext cx="6208270" cy="965201"/>
            <a:chOff x="0" y="0"/>
            <a:chExt cx="6208269" cy="965200"/>
          </a:xfrm>
        </p:grpSpPr>
        <p:sp>
          <p:nvSpPr>
            <p:cNvPr id="256" name="Vitamin E (tocopherols / tocotrienols)"/>
            <p:cNvSpPr txBox="1"/>
            <p:nvPr/>
          </p:nvSpPr>
          <p:spPr>
            <a:xfrm>
              <a:off x="0" y="0"/>
              <a:ext cx="4131277" cy="965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algn="r">
                <a:defRPr sz="2500"/>
              </a:pPr>
              <a:r>
                <a:t>Vitamin E</a:t>
              </a:r>
              <a:br/>
              <a:r>
                <a:t>(tocopherols / tocotrienols)</a:t>
              </a:r>
            </a:p>
          </p:txBody>
        </p:sp>
        <p:sp>
          <p:nvSpPr>
            <p:cNvPr id="257" name="Circle"/>
            <p:cNvSpPr/>
            <p:nvPr/>
          </p:nvSpPr>
          <p:spPr>
            <a:xfrm>
              <a:off x="6083253" y="420092"/>
              <a:ext cx="125017" cy="125016"/>
            </a:xfrm>
            <a:prstGeom prst="ellipse">
              <a:avLst/>
            </a:prstGeom>
            <a:solidFill>
              <a:srgbClr val="440099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EE6F02"/>
                  </a:solidFill>
                </a:defRPr>
              </a:pPr>
              <a:endParaRPr/>
            </a:p>
          </p:txBody>
        </p:sp>
        <p:sp>
          <p:nvSpPr>
            <p:cNvPr id="258" name="Line"/>
            <p:cNvSpPr/>
            <p:nvPr/>
          </p:nvSpPr>
          <p:spPr>
            <a:xfrm>
              <a:off x="4276725" y="482600"/>
              <a:ext cx="1887454" cy="0"/>
            </a:xfrm>
            <a:prstGeom prst="line">
              <a:avLst/>
            </a:prstGeom>
            <a:noFill/>
            <a:ln w="19050" cap="flat">
              <a:solidFill>
                <a:srgbClr val="440099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/>
              </a:pPr>
              <a:endParaRPr/>
            </a:p>
          </p:txBody>
        </p:sp>
      </p:grpSp>
      <p:grpSp>
        <p:nvGrpSpPr>
          <p:cNvPr id="263" name="Group"/>
          <p:cNvGrpSpPr/>
          <p:nvPr/>
        </p:nvGrpSpPr>
        <p:grpSpPr>
          <a:xfrm>
            <a:off x="14271060" y="7118460"/>
            <a:ext cx="6812961" cy="533401"/>
            <a:chOff x="0" y="0"/>
            <a:chExt cx="6812960" cy="533400"/>
          </a:xfrm>
        </p:grpSpPr>
        <p:sp>
          <p:nvSpPr>
            <p:cNvPr id="260" name="Original"/>
            <p:cNvSpPr txBox="1"/>
            <p:nvPr/>
          </p:nvSpPr>
          <p:spPr>
            <a:xfrm>
              <a:off x="2118219" y="0"/>
              <a:ext cx="4694742" cy="533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l">
                <a:defRPr sz="2500"/>
              </a:lvl1pPr>
            </a:lstStyle>
            <a:p>
              <a:r>
                <a:t>Original</a:t>
              </a:r>
            </a:p>
          </p:txBody>
        </p:sp>
        <p:sp>
          <p:nvSpPr>
            <p:cNvPr id="261" name="Circle"/>
            <p:cNvSpPr/>
            <p:nvPr/>
          </p:nvSpPr>
          <p:spPr>
            <a:xfrm flipH="1">
              <a:off x="0" y="204192"/>
              <a:ext cx="125016" cy="125016"/>
            </a:xfrm>
            <a:prstGeom prst="ellipse">
              <a:avLst/>
            </a:prstGeom>
            <a:solidFill>
              <a:srgbClr val="440099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EE6F02"/>
                  </a:solidFill>
                </a:defRPr>
              </a:pPr>
              <a:endParaRPr/>
            </a:p>
          </p:txBody>
        </p:sp>
        <p:sp>
          <p:nvSpPr>
            <p:cNvPr id="262" name="Line"/>
            <p:cNvSpPr/>
            <p:nvPr/>
          </p:nvSpPr>
          <p:spPr>
            <a:xfrm>
              <a:off x="44090" y="266699"/>
              <a:ext cx="1887454" cy="1"/>
            </a:xfrm>
            <a:prstGeom prst="line">
              <a:avLst/>
            </a:prstGeom>
            <a:noFill/>
            <a:ln w="19050" cap="flat">
              <a:solidFill>
                <a:srgbClr val="440099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/>
              </a:pPr>
              <a:endParaRPr/>
            </a:p>
          </p:txBody>
        </p:sp>
      </p:grpSp>
      <p:pic>
        <p:nvPicPr>
          <p:cNvPr id="264" name="zinzino-product-symbols-balanceoil-plus-keto.png" descr="zinzino-product-symbols-balanceoil-plus-ket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45514" y="12223564"/>
            <a:ext cx="1063086" cy="1054373"/>
          </a:xfrm>
          <a:prstGeom prst="rect">
            <a:avLst/>
          </a:prstGeom>
          <a:ln w="12700">
            <a:miter lim="400000"/>
          </a:ln>
        </p:spPr>
      </p:pic>
      <p:pic>
        <p:nvPicPr>
          <p:cNvPr id="265" name="zinzino-product-symbol-balanceoil-plus-all-natural.png" descr="zinzino-product-symbol-balanceoil-plus-all-natur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55349" y="12223564"/>
            <a:ext cx="1063087" cy="1054373"/>
          </a:xfrm>
          <a:prstGeom prst="rect">
            <a:avLst/>
          </a:prstGeom>
          <a:ln w="12700">
            <a:miter lim="400000"/>
          </a:ln>
        </p:spPr>
      </p:pic>
      <p:pic>
        <p:nvPicPr>
          <p:cNvPr id="266" name="zinzino-product-symbols-balanceoil-plus-gmo-free.png" descr="zinzino-product-symbols-balanceoil-plus-gmo-fre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50431" y="12223564"/>
            <a:ext cx="1063086" cy="1054373"/>
          </a:xfrm>
          <a:prstGeom prst="rect">
            <a:avLst/>
          </a:prstGeom>
          <a:ln w="12700">
            <a:miter lim="400000"/>
          </a:ln>
        </p:spPr>
      </p:pic>
      <p:pic>
        <p:nvPicPr>
          <p:cNvPr id="267" name="FOS_mandatory_RGB.png" descr="FOS_mandatory_RGB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336335" y="11959523"/>
            <a:ext cx="1553072" cy="1558782"/>
          </a:xfrm>
          <a:prstGeom prst="rect">
            <a:avLst/>
          </a:prstGeom>
          <a:ln w="12700">
            <a:miter lim="400000"/>
          </a:ln>
        </p:spPr>
      </p:pic>
      <p:pic>
        <p:nvPicPr>
          <p:cNvPr id="268" name="Lysi-GMP.png" descr="Lysi-GMP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843283" y="12221774"/>
            <a:ext cx="1059807" cy="105795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72" name="Group"/>
          <p:cNvGrpSpPr/>
          <p:nvPr/>
        </p:nvGrpSpPr>
        <p:grpSpPr>
          <a:xfrm>
            <a:off x="24812060" y="7746294"/>
            <a:ext cx="6812961" cy="533401"/>
            <a:chOff x="0" y="0"/>
            <a:chExt cx="6812960" cy="533400"/>
          </a:xfrm>
        </p:grpSpPr>
        <p:sp>
          <p:nvSpPr>
            <p:cNvPr id="269" name="Water-soluble AquaX"/>
            <p:cNvSpPr txBox="1"/>
            <p:nvPr/>
          </p:nvSpPr>
          <p:spPr>
            <a:xfrm>
              <a:off x="2118219" y="0"/>
              <a:ext cx="4694742" cy="533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l">
                <a:defRPr sz="2500"/>
              </a:lvl1pPr>
            </a:lstStyle>
            <a:p>
              <a:r>
                <a:t>Water-soluble AquaX</a:t>
              </a:r>
            </a:p>
          </p:txBody>
        </p:sp>
        <p:sp>
          <p:nvSpPr>
            <p:cNvPr id="270" name="Circle"/>
            <p:cNvSpPr/>
            <p:nvPr/>
          </p:nvSpPr>
          <p:spPr>
            <a:xfrm flipH="1">
              <a:off x="0" y="204192"/>
              <a:ext cx="125016" cy="125016"/>
            </a:xfrm>
            <a:prstGeom prst="ellipse">
              <a:avLst/>
            </a:prstGeom>
            <a:solidFill>
              <a:srgbClr val="440099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EE6F02"/>
                  </a:solidFill>
                </a:defRPr>
              </a:pPr>
              <a:endParaRPr/>
            </a:p>
          </p:txBody>
        </p:sp>
        <p:sp>
          <p:nvSpPr>
            <p:cNvPr id="271" name="Line"/>
            <p:cNvSpPr/>
            <p:nvPr/>
          </p:nvSpPr>
          <p:spPr>
            <a:xfrm>
              <a:off x="44090" y="266699"/>
              <a:ext cx="1887454" cy="1"/>
            </a:xfrm>
            <a:prstGeom prst="line">
              <a:avLst/>
            </a:prstGeom>
            <a:noFill/>
            <a:ln w="19050" cap="flat">
              <a:solidFill>
                <a:srgbClr val="440099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/>
              </a:pPr>
              <a:endParaRPr/>
            </a:p>
          </p:txBody>
        </p:sp>
      </p:grpSp>
      <p:grpSp>
        <p:nvGrpSpPr>
          <p:cNvPr id="275" name="Group"/>
          <p:cNvGrpSpPr/>
          <p:nvPr/>
        </p:nvGrpSpPr>
        <p:grpSpPr>
          <a:xfrm>
            <a:off x="21416537" y="12599213"/>
            <a:ext cx="2555946" cy="355601"/>
            <a:chOff x="0" y="0"/>
            <a:chExt cx="2555944" cy="355600"/>
          </a:xfrm>
        </p:grpSpPr>
        <p:sp>
          <p:nvSpPr>
            <p:cNvPr id="273" name="Circle"/>
            <p:cNvSpPr/>
            <p:nvPr/>
          </p:nvSpPr>
          <p:spPr>
            <a:xfrm>
              <a:off x="0" y="99532"/>
              <a:ext cx="156535" cy="156535"/>
            </a:xfrm>
            <a:prstGeom prst="ellipse">
              <a:avLst/>
            </a:prstGeom>
            <a:solidFill>
              <a:srgbClr val="EFA21D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Orange Lemon Mint"/>
            <p:cNvSpPr txBox="1"/>
            <p:nvPr/>
          </p:nvSpPr>
          <p:spPr>
            <a:xfrm>
              <a:off x="241297" y="-1"/>
              <a:ext cx="2314648" cy="355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l">
                <a:defRPr sz="1500"/>
              </a:lvl1pPr>
            </a:lstStyle>
            <a:p>
              <a:r>
                <a:t>Orange Lemon Mint</a:t>
              </a:r>
            </a:p>
          </p:txBody>
        </p:sp>
      </p:grpSp>
      <p:grpSp>
        <p:nvGrpSpPr>
          <p:cNvPr id="278" name="Group"/>
          <p:cNvGrpSpPr/>
          <p:nvPr/>
        </p:nvGrpSpPr>
        <p:grpSpPr>
          <a:xfrm>
            <a:off x="21416537" y="12935058"/>
            <a:ext cx="2555946" cy="355601"/>
            <a:chOff x="0" y="0"/>
            <a:chExt cx="2555944" cy="355600"/>
          </a:xfrm>
        </p:grpSpPr>
        <p:sp>
          <p:nvSpPr>
            <p:cNvPr id="276" name="Circle"/>
            <p:cNvSpPr/>
            <p:nvPr/>
          </p:nvSpPr>
          <p:spPr>
            <a:xfrm>
              <a:off x="0" y="99533"/>
              <a:ext cx="156535" cy="156535"/>
            </a:xfrm>
            <a:prstGeom prst="ellipse">
              <a:avLst/>
            </a:prstGeom>
            <a:solidFill>
              <a:srgbClr val="B6553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7" name="Grapefruit Lemon Lime"/>
            <p:cNvSpPr txBox="1"/>
            <p:nvPr/>
          </p:nvSpPr>
          <p:spPr>
            <a:xfrm>
              <a:off x="241297" y="-1"/>
              <a:ext cx="2314648" cy="355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l">
                <a:defRPr sz="1500"/>
              </a:lvl1pPr>
            </a:lstStyle>
            <a:p>
              <a:r>
                <a:t>Grapefruit Lemon Lime</a:t>
              </a:r>
            </a:p>
          </p:txBody>
        </p:sp>
      </p:grpSp>
      <p:pic>
        <p:nvPicPr>
          <p:cNvPr id="279" name="logo.jpg" descr="logo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1185" y="9948292"/>
            <a:ext cx="2685203" cy="26852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="" xmlns:m="http://schemas.openxmlformats.org/officeDocument/2006/math" xmlns:a14="http://schemas.microsoft.com/office/drawing/2010/main">
      <p:transition spd="fast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business-presentation-full-original-size-bara-bilder.043.jpg" descr="business-presentation-full-original-size-bara-bilder.04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282" name="Thank you"/>
          <p:cNvSpPr txBox="1"/>
          <p:nvPr/>
        </p:nvSpPr>
        <p:spPr>
          <a:xfrm>
            <a:off x="3400272" y="4144243"/>
            <a:ext cx="17583456" cy="25280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defTabSz="457200">
              <a:lnSpc>
                <a:spcPct val="80000"/>
              </a:lnSpc>
              <a:defRPr sz="6000" spc="420"/>
            </a:pPr>
            <a:r>
              <a:t>Thank </a:t>
            </a:r>
            <a:r>
              <a:rPr b="1" spc="0">
                <a:latin typeface="Open Sans"/>
                <a:ea typeface="Open Sans"/>
                <a:cs typeface="Open Sans"/>
                <a:sym typeface="Open Sans"/>
              </a:rPr>
              <a:t>you</a:t>
            </a:r>
          </a:p>
        </p:txBody>
      </p:sp>
      <p:pic>
        <p:nvPicPr>
          <p:cNvPr id="283" name="logo.jpg" descr="log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185" y="9948292"/>
            <a:ext cx="2685203" cy="26852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fade/>
      </p:transition>
    </mc:Choice>
    <mc:Fallback xmlns="" xmlns:m="http://schemas.openxmlformats.org/officeDocument/2006/math" xmlns:a14="http://schemas.microsoft.com/office/drawing/2010/main">
      <p:transition spd="fast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business-presentation-full-original-size-bara-bilder.056.jpg" descr="business-presentation-full-original-size-bara-bilder.05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91" name="logo.jpg" descr="log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9399" y="5515399"/>
            <a:ext cx="2685202" cy="26852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="" xmlns:m="http://schemas.openxmlformats.org/officeDocument/2006/math" xmlns:a14="http://schemas.microsoft.com/office/drawing/2010/main">
      <p:transition spd="fast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EC5D57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Open Sans Light"/>
        <a:ea typeface="Open Sans Light"/>
        <a:cs typeface="Open Sans Light"/>
      </a:majorFont>
      <a:minorFont>
        <a:latin typeface="Open Sans Light"/>
        <a:ea typeface="Open Sans Light"/>
        <a:cs typeface="Open Sans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Open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1A931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Open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EC5D57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Open Sans Light"/>
        <a:ea typeface="Open Sans Light"/>
        <a:cs typeface="Open Sans Light"/>
      </a:majorFont>
      <a:minorFont>
        <a:latin typeface="Open Sans Light"/>
        <a:ea typeface="Open Sans Light"/>
        <a:cs typeface="Open Sans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Open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1A931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Open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565</Words>
  <Application>Microsoft Office PowerPoint</Application>
  <PresentationFormat>Custom</PresentationFormat>
  <Paragraphs>151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Open Sans</vt:lpstr>
      <vt:lpstr>Open Sans Light</vt:lpstr>
      <vt:lpstr>Open Sans Semibold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Rune Rasmussen</dc:creator>
  <cp:lastModifiedBy>Rune Rasmussen</cp:lastModifiedBy>
  <cp:revision>4</cp:revision>
  <dcterms:modified xsi:type="dcterms:W3CDTF">2021-06-03T10:52:52Z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